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257" r:id="rId6"/>
    <p:sldId id="260" r:id="rId7"/>
    <p:sldId id="280" r:id="rId8"/>
    <p:sldId id="261" r:id="rId9"/>
    <p:sldId id="262" r:id="rId10"/>
    <p:sldId id="263" r:id="rId11"/>
    <p:sldId id="258" r:id="rId12"/>
    <p:sldId id="264" r:id="rId13"/>
    <p:sldId id="278" r:id="rId14"/>
    <p:sldId id="279" r:id="rId15"/>
    <p:sldId id="267" r:id="rId16"/>
    <p:sldId id="268" r:id="rId17"/>
    <p:sldId id="269" r:id="rId18"/>
    <p:sldId id="270" r:id="rId19"/>
    <p:sldId id="272" r:id="rId20"/>
    <p:sldId id="273" r:id="rId21"/>
    <p:sldId id="274" r:id="rId22"/>
    <p:sldId id="275" r:id="rId23"/>
    <p:sldId id="276" r:id="rId24"/>
    <p:sldId id="277" r:id="rId25"/>
    <p:sldId id="281"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88214" autoAdjust="0"/>
  </p:normalViewPr>
  <p:slideViewPr>
    <p:cSldViewPr snapToGrid="0" snapToObjects="1" showGuides="1">
      <p:cViewPr varScale="1">
        <p:scale>
          <a:sx n="77" d="100"/>
          <a:sy n="77" d="100"/>
        </p:scale>
        <p:origin x="-998" y="-72"/>
      </p:cViewPr>
      <p:guideLst>
        <p:guide orient="horz" pos="2160"/>
        <p:guide pos="3840"/>
      </p:guideLst>
    </p:cSldViewPr>
  </p:slideViewPr>
  <p:outlineViewPr>
    <p:cViewPr>
      <p:scale>
        <a:sx n="33" d="100"/>
        <a:sy n="33" d="100"/>
      </p:scale>
      <p:origin x="0" y="-25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20036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762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xmlns=""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xmlns=""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xmlns=""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0" b="-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20C61547-18BE-8345-B662-68E923DBE5F1}"/>
              </a:ext>
            </a:extLst>
          </p:cNvPr>
          <p:cNvPicPr>
            <a:picLocks noChangeAspect="1"/>
          </p:cNvPicPr>
          <p:nvPr userDrawn="1"/>
        </p:nvPicPr>
        <p:blipFill>
          <a:blip r:embed="rId16"/>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xmlns="" id="{A58A02AB-648A-1143-A78D-9F86334C2B64}"/>
              </a:ext>
            </a:extLst>
          </p:cNvPr>
          <p:cNvPicPr>
            <a:picLocks noChangeAspect="1"/>
          </p:cNvPicPr>
          <p:nvPr userDrawn="1"/>
        </p:nvPicPr>
        <p:blipFill>
          <a:blip r:embed="rId17"/>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xmlns="" id="{4A2884DB-FE2D-4B0A-B81D-5D9FAF9C5FA4}"/>
              </a:ext>
            </a:extLst>
          </p:cNvPr>
          <p:cNvPicPr>
            <a:picLocks noChangeAspect="1"/>
          </p:cNvPicPr>
          <p:nvPr userDrawn="1"/>
        </p:nvPicPr>
        <p:blipFill>
          <a:blip r:embed="rId18">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0.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ataplatform.cloud.ibm.com/dashboards/2d196a25-b1cc-454b-b56d-620ac20c8898?project_id=33438cd3-ec97-417d-9665-12daac6e8cd7"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72BA16E-D1FA-4491-9564-DD4BCFEACAD2}"/>
              </a:ext>
            </a:extLst>
          </p:cNvPr>
          <p:cNvPicPr>
            <a:picLocks noChangeAspect="1"/>
          </p:cNvPicPr>
          <p:nvPr/>
        </p:nvPicPr>
        <p:blipFill>
          <a:blip r:embed="rId3"/>
          <a:stretch>
            <a:fillRect/>
          </a:stretch>
        </p:blipFill>
        <p:spPr>
          <a:xfrm>
            <a:off x="822127" y="1702891"/>
            <a:ext cx="5597505" cy="4183446"/>
          </a:xfrm>
          <a:prstGeom prst="rect">
            <a:avLst/>
          </a:prstGeom>
          <a:noFill/>
        </p:spPr>
      </p:pic>
      <p:sp>
        <p:nvSpPr>
          <p:cNvPr id="2" name="Title 1">
            <a:extLst>
              <a:ext uri="{FF2B5EF4-FFF2-40B4-BE49-F238E27FC236}">
                <a16:creationId xmlns:a16="http://schemas.microsoft.com/office/drawing/2014/main" xmlns="" id="{2FE973FE-1F8B-4DED-8DC0-71E987678976}"/>
              </a:ext>
            </a:extLst>
          </p:cNvPr>
          <p:cNvSpPr>
            <a:spLocks noGrp="1"/>
          </p:cNvSpPr>
          <p:nvPr>
            <p:ph type="title"/>
          </p:nvPr>
        </p:nvSpPr>
        <p:spPr>
          <a:xfrm>
            <a:off x="572400" y="245414"/>
            <a:ext cx="11047200" cy="995207"/>
          </a:xfrm>
        </p:spPr>
        <p:txBody>
          <a:bodyPr anchor="ctr">
            <a:normAutofit/>
          </a:bodyPr>
          <a:lstStyle/>
          <a:p>
            <a:pPr algn="ctr"/>
            <a:r>
              <a:rPr lang="en-US" sz="4400" b="1" u="sng" dirty="0">
                <a:solidFill>
                  <a:schemeClr val="tx1"/>
                </a:solidFill>
                <a:effectLst>
                  <a:outerShdw blurRad="38100" dist="38100" dir="2700000" algn="tl">
                    <a:srgbClr val="000000">
                      <a:alpha val="43137"/>
                    </a:srgbClr>
                  </a:outerShdw>
                </a:effectLst>
                <a:latin typeface="Gill Sans Ultra Bold Condensed" pitchFamily="34" charset="0"/>
              </a:rPr>
              <a:t>Technologies Data Survey Report</a:t>
            </a:r>
          </a:p>
        </p:txBody>
      </p:sp>
      <p:sp>
        <p:nvSpPr>
          <p:cNvPr id="3" name="Subtitle 2">
            <a:extLst>
              <a:ext uri="{FF2B5EF4-FFF2-40B4-BE49-F238E27FC236}">
                <a16:creationId xmlns:a16="http://schemas.microsoft.com/office/drawing/2014/main" xmlns="" id="{93383873-F31C-4E31-B4BA-B40D502705CE}"/>
              </a:ext>
            </a:extLst>
          </p:cNvPr>
          <p:cNvSpPr>
            <a:spLocks noGrp="1"/>
          </p:cNvSpPr>
          <p:nvPr>
            <p:ph sz="half" idx="2"/>
          </p:nvPr>
        </p:nvSpPr>
        <p:spPr>
          <a:xfrm>
            <a:off x="6644520" y="2671281"/>
            <a:ext cx="4975080" cy="1922619"/>
          </a:xfrm>
          <a:noFill/>
        </p:spPr>
        <p:txBody>
          <a:bodyPr>
            <a:normAutofit fontScale="92500" lnSpcReduction="10000"/>
          </a:bodyPr>
          <a:lstStyle/>
          <a:p>
            <a:pPr marL="0" indent="0" algn="ctr">
              <a:lnSpc>
                <a:spcPct val="150000"/>
              </a:lnSpc>
              <a:buNone/>
            </a:pPr>
            <a:r>
              <a:rPr lang="en-US" b="1" dirty="0">
                <a:solidFill>
                  <a:schemeClr val="tx1"/>
                </a:solidFill>
              </a:rPr>
              <a:t>By </a:t>
            </a:r>
            <a:r>
              <a:rPr lang="en-US" b="1" dirty="0" smtClean="0">
                <a:solidFill>
                  <a:schemeClr val="tx1"/>
                </a:solidFill>
              </a:rPr>
              <a:t>– </a:t>
            </a:r>
            <a:r>
              <a:rPr lang="en-US" b="1" dirty="0" smtClean="0">
                <a:solidFill>
                  <a:schemeClr val="tx1"/>
                </a:solidFill>
              </a:rPr>
              <a:t>Sridhar </a:t>
            </a:r>
            <a:r>
              <a:rPr lang="en-US" b="1" dirty="0" err="1" smtClean="0">
                <a:solidFill>
                  <a:schemeClr val="tx1"/>
                </a:solidFill>
              </a:rPr>
              <a:t>Bhagaban</a:t>
            </a:r>
            <a:r>
              <a:rPr lang="en-US" b="1" dirty="0" smtClean="0">
                <a:solidFill>
                  <a:schemeClr val="tx1"/>
                </a:solidFill>
              </a:rPr>
              <a:t> </a:t>
            </a:r>
            <a:r>
              <a:rPr lang="en-US" b="1" dirty="0" err="1" smtClean="0">
                <a:solidFill>
                  <a:schemeClr val="tx1"/>
                </a:solidFill>
              </a:rPr>
              <a:t>Padhy</a:t>
            </a:r>
            <a:endParaRPr lang="en-US" b="1" dirty="0">
              <a:solidFill>
                <a:schemeClr val="tx1"/>
              </a:solidFill>
            </a:endParaRPr>
          </a:p>
          <a:p>
            <a:pPr marL="0" indent="0" algn="ctr">
              <a:lnSpc>
                <a:spcPct val="150000"/>
              </a:lnSpc>
              <a:buNone/>
            </a:pPr>
            <a:r>
              <a:rPr lang="en-US" b="1" dirty="0" smtClean="0">
                <a:solidFill>
                  <a:schemeClr val="tx1"/>
                </a:solidFill>
              </a:rPr>
              <a:t>31</a:t>
            </a:r>
            <a:r>
              <a:rPr lang="en-US" b="1" baseline="30000" dirty="0" smtClean="0">
                <a:solidFill>
                  <a:schemeClr val="tx1"/>
                </a:solidFill>
              </a:rPr>
              <a:t>st</a:t>
            </a:r>
            <a:r>
              <a:rPr lang="en-US" b="1" dirty="0" smtClean="0">
                <a:solidFill>
                  <a:schemeClr val="tx1"/>
                </a:solidFill>
              </a:rPr>
              <a:t> January, 2023</a:t>
            </a:r>
            <a:endParaRPr lang="en-US" b="1" dirty="0">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xmlns=""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xmlns=""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xmlns=""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xmlns=""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xmlns=""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xmlns=""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xmlns=""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xmlns=""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xmlns=""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xmlns=""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xmlns=""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xmlns=""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xmlns=""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xmlns=""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xmlns=""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xmlns=""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xmlns=""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xmlns=""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xmlns=""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a:xfrm>
            <a:off x="862584" y="428768"/>
            <a:ext cx="10515600" cy="1325563"/>
          </a:xfrm>
        </p:spPr>
        <p:txBody>
          <a:bodyPr>
            <a:normAutofit/>
          </a:bodyPr>
          <a:lstStyle/>
          <a:p>
            <a:pPr algn="ctr"/>
            <a:r>
              <a:rPr lang="en-US" sz="4400" b="1" dirty="0"/>
              <a:t>DATABASE TRENDS</a:t>
            </a:r>
          </a:p>
        </p:txBody>
      </p:sp>
      <p:sp>
        <p:nvSpPr>
          <p:cNvPr id="3" name="Content Placeholder 2">
            <a:extLst>
              <a:ext uri="{FF2B5EF4-FFF2-40B4-BE49-F238E27FC236}">
                <a16:creationId xmlns:a16="http://schemas.microsoft.com/office/drawing/2014/main" xmlns="" id="{E4FC0D20-FACF-4D73-BD27-CF8F6B97546A}"/>
              </a:ext>
            </a:extLst>
          </p:cNvPr>
          <p:cNvSpPr>
            <a:spLocks noGrp="1"/>
          </p:cNvSpPr>
          <p:nvPr>
            <p:ph sz="half" idx="1"/>
          </p:nvPr>
        </p:nvSpPr>
        <p:spPr>
          <a:xfrm>
            <a:off x="813816" y="1825625"/>
            <a:ext cx="2228642" cy="501939"/>
          </a:xfrm>
        </p:spPr>
        <p:txBody>
          <a:bodyPr>
            <a:normAutofit fontScale="77500" lnSpcReduction="20000"/>
          </a:bodyPr>
          <a:lstStyle/>
          <a:p>
            <a:pPr marL="0" indent="0">
              <a:buNone/>
            </a:pPr>
            <a:r>
              <a:rPr lang="en-US" dirty="0"/>
              <a:t>Current Year</a:t>
            </a:r>
          </a:p>
        </p:txBody>
      </p:sp>
      <p:sp>
        <p:nvSpPr>
          <p:cNvPr id="4" name="Content Placeholder 3">
            <a:extLst>
              <a:ext uri="{FF2B5EF4-FFF2-40B4-BE49-F238E27FC236}">
                <a16:creationId xmlns:a16="http://schemas.microsoft.com/office/drawing/2014/main" xmlns="" id="{ACA6A89D-097D-4968-A07A-39A5B4F78A62}"/>
              </a:ext>
            </a:extLst>
          </p:cNvPr>
          <p:cNvSpPr>
            <a:spLocks noGrp="1"/>
          </p:cNvSpPr>
          <p:nvPr>
            <p:ph sz="half" idx="2"/>
          </p:nvPr>
        </p:nvSpPr>
        <p:spPr>
          <a:xfrm>
            <a:off x="6172200" y="1825625"/>
            <a:ext cx="1758142" cy="501939"/>
          </a:xfrm>
        </p:spPr>
        <p:txBody>
          <a:bodyPr>
            <a:normAutofit fontScale="77500" lnSpcReduction="20000"/>
          </a:bodyPr>
          <a:lstStyle/>
          <a:p>
            <a:pPr marL="0" indent="0">
              <a:buNone/>
            </a:pPr>
            <a:r>
              <a:rPr lang="en-US" dirty="0"/>
              <a:t>Next Year</a:t>
            </a:r>
          </a:p>
        </p:txBody>
      </p:sp>
      <p:sp>
        <p:nvSpPr>
          <p:cNvPr id="8" name="Content Placeholder 2">
            <a:extLst>
              <a:ext uri="{FF2B5EF4-FFF2-40B4-BE49-F238E27FC236}">
                <a16:creationId xmlns:a16="http://schemas.microsoft.com/office/drawing/2014/main" xmlns=""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5 databases for the current year goes here &gt;</a:t>
            </a:r>
          </a:p>
        </p:txBody>
      </p:sp>
      <p:sp>
        <p:nvSpPr>
          <p:cNvPr id="10" name="Content Placeholder 2">
            <a:extLst>
              <a:ext uri="{FF2B5EF4-FFF2-40B4-BE49-F238E27FC236}">
                <a16:creationId xmlns:a16="http://schemas.microsoft.com/office/drawing/2014/main" xmlns=""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5 databases for the next year goes here.&gt;</a:t>
            </a:r>
          </a:p>
        </p:txBody>
      </p:sp>
      <p:pic>
        <p:nvPicPr>
          <p:cNvPr id="7" name="Picture 6">
            <a:extLst>
              <a:ext uri="{FF2B5EF4-FFF2-40B4-BE49-F238E27FC236}">
                <a16:creationId xmlns:a16="http://schemas.microsoft.com/office/drawing/2014/main" xmlns="" id="{3D3650C0-9A4B-4D28-A114-C697102A592D}"/>
              </a:ext>
            </a:extLst>
          </p:cNvPr>
          <p:cNvPicPr>
            <a:picLocks noChangeAspect="1"/>
          </p:cNvPicPr>
          <p:nvPr/>
        </p:nvPicPr>
        <p:blipFill>
          <a:blip r:embed="rId2"/>
          <a:stretch>
            <a:fillRect/>
          </a:stretch>
        </p:blipFill>
        <p:spPr>
          <a:xfrm>
            <a:off x="571500" y="2506661"/>
            <a:ext cx="4614949" cy="3378849"/>
          </a:xfrm>
          <a:prstGeom prst="rect">
            <a:avLst/>
          </a:prstGeom>
        </p:spPr>
      </p:pic>
      <p:pic>
        <p:nvPicPr>
          <p:cNvPr id="9" name="Picture 8">
            <a:extLst>
              <a:ext uri="{FF2B5EF4-FFF2-40B4-BE49-F238E27FC236}">
                <a16:creationId xmlns:a16="http://schemas.microsoft.com/office/drawing/2014/main" xmlns="" id="{06872DEA-2937-47D0-93F5-F9BCC2F10242}"/>
              </a:ext>
            </a:extLst>
          </p:cNvPr>
          <p:cNvPicPr>
            <a:picLocks noChangeAspect="1"/>
          </p:cNvPicPr>
          <p:nvPr/>
        </p:nvPicPr>
        <p:blipFill>
          <a:blip r:embed="rId3"/>
          <a:stretch>
            <a:fillRect/>
          </a:stretch>
        </p:blipFill>
        <p:spPr>
          <a:xfrm>
            <a:off x="5776998" y="2506661"/>
            <a:ext cx="5767302" cy="3378849"/>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a:xfrm>
            <a:off x="914400" y="174625"/>
            <a:ext cx="10515600" cy="1325563"/>
          </a:xfrm>
        </p:spPr>
        <p:txBody>
          <a:bodyPr>
            <a:normAutofit/>
          </a:bodyPr>
          <a:lstStyle/>
          <a:p>
            <a:pPr algn="ctr"/>
            <a:r>
              <a:rPr lang="en-US" sz="4400" b="1" dirty="0"/>
              <a:t>DATABASE TRENDS - FINDINGS &amp; IMPLICATIONS</a:t>
            </a:r>
          </a:p>
        </p:txBody>
      </p:sp>
      <p:sp>
        <p:nvSpPr>
          <p:cNvPr id="3" name="Content Placeholder 2">
            <a:extLst>
              <a:ext uri="{FF2B5EF4-FFF2-40B4-BE49-F238E27FC236}">
                <a16:creationId xmlns:a16="http://schemas.microsoft.com/office/drawing/2014/main" xmlns="" id="{E4FC0D20-FACF-4D73-BD27-CF8F6B97546A}"/>
              </a:ext>
            </a:extLst>
          </p:cNvPr>
          <p:cNvSpPr>
            <a:spLocks noGrp="1"/>
          </p:cNvSpPr>
          <p:nvPr>
            <p:ph sz="half" idx="1"/>
          </p:nvPr>
        </p:nvSpPr>
        <p:spPr>
          <a:xfrm>
            <a:off x="813816" y="1825625"/>
            <a:ext cx="5181600" cy="4351338"/>
          </a:xfrm>
        </p:spPr>
        <p:txBody>
          <a:bodyPr>
            <a:normAutofit fontScale="85000" lnSpcReduction="20000"/>
          </a:bodyPr>
          <a:lstStyle/>
          <a:p>
            <a:pPr marL="0" indent="0">
              <a:buNone/>
            </a:pPr>
            <a:r>
              <a:rPr lang="en-US" b="1" dirty="0">
                <a:solidFill>
                  <a:schemeClr val="tx1"/>
                </a:solidFill>
              </a:rPr>
              <a:t>Findings</a:t>
            </a:r>
          </a:p>
          <a:p>
            <a:pPr marL="0" indent="0">
              <a:buNone/>
            </a:pPr>
            <a:endParaRPr lang="en-US" b="1" dirty="0">
              <a:solidFill>
                <a:schemeClr val="tx1"/>
              </a:solidFill>
            </a:endParaRPr>
          </a:p>
          <a:p>
            <a:r>
              <a:rPr lang="en-US" sz="2600" dirty="0">
                <a:solidFill>
                  <a:schemeClr val="tx1"/>
                </a:solidFill>
              </a:rPr>
              <a:t>My SQL dominates the Database platform preferred by developers</a:t>
            </a:r>
            <a:r>
              <a:rPr lang="en-US" sz="2600" baseline="0" dirty="0">
                <a:solidFill>
                  <a:schemeClr val="tx1"/>
                </a:solidFill>
              </a:rPr>
              <a:t> as used officially by MNC’s</a:t>
            </a:r>
          </a:p>
          <a:p>
            <a:r>
              <a:rPr lang="en-US" sz="2600" dirty="0">
                <a:solidFill>
                  <a:schemeClr val="tx1"/>
                </a:solidFill>
              </a:rPr>
              <a:t>PostgreSQL is the next most preferred database platform due to it increase functionality and open license</a:t>
            </a:r>
          </a:p>
          <a:p>
            <a:r>
              <a:rPr lang="en-US" sz="2600" dirty="0">
                <a:solidFill>
                  <a:schemeClr val="tx1"/>
                </a:solidFill>
              </a:rPr>
              <a:t>MongoDB</a:t>
            </a:r>
            <a:r>
              <a:rPr lang="en-US" sz="2600" baseline="0" dirty="0">
                <a:solidFill>
                  <a:schemeClr val="tx1"/>
                </a:solidFill>
              </a:rPr>
              <a:t> as a </a:t>
            </a:r>
            <a:r>
              <a:rPr lang="en-US" sz="2600" dirty="0">
                <a:solidFill>
                  <a:schemeClr val="tx1"/>
                </a:solidFill>
              </a:rPr>
              <a:t>database platform</a:t>
            </a:r>
            <a:r>
              <a:rPr lang="en-US" sz="2600" baseline="0" dirty="0">
                <a:solidFill>
                  <a:schemeClr val="tx1"/>
                </a:solidFill>
              </a:rPr>
              <a:t> </a:t>
            </a:r>
            <a:r>
              <a:rPr lang="en-US" sz="2600" dirty="0">
                <a:solidFill>
                  <a:schemeClr val="tx1"/>
                </a:solidFill>
              </a:rPr>
              <a:t>is expected to show more growth</a:t>
            </a:r>
            <a:r>
              <a:rPr lang="en-US" sz="2600" baseline="0" dirty="0">
                <a:solidFill>
                  <a:schemeClr val="tx1"/>
                </a:solidFill>
              </a:rPr>
              <a:t> in </a:t>
            </a:r>
            <a:r>
              <a:rPr lang="en-US" sz="2600" dirty="0">
                <a:solidFill>
                  <a:schemeClr val="tx1"/>
                </a:solidFill>
              </a:rPr>
              <a:t>future.</a:t>
            </a:r>
          </a:p>
          <a:p>
            <a:pPr marL="0" indent="0">
              <a:buNone/>
            </a:pPr>
            <a:endParaRPr lang="en-US" dirty="0"/>
          </a:p>
        </p:txBody>
      </p:sp>
      <p:sp>
        <p:nvSpPr>
          <p:cNvPr id="4" name="Content Placeholder 3">
            <a:extLst>
              <a:ext uri="{FF2B5EF4-FFF2-40B4-BE49-F238E27FC236}">
                <a16:creationId xmlns:a16="http://schemas.microsoft.com/office/drawing/2014/main" xmlns="" id="{ACA6A89D-097D-4968-A07A-39A5B4F78A62}"/>
              </a:ext>
            </a:extLst>
          </p:cNvPr>
          <p:cNvSpPr>
            <a:spLocks noGrp="1"/>
          </p:cNvSpPr>
          <p:nvPr>
            <p:ph sz="half" idx="2"/>
          </p:nvPr>
        </p:nvSpPr>
        <p:spPr/>
        <p:txBody>
          <a:bodyPr>
            <a:normAutofit fontScale="85000" lnSpcReduction="20000"/>
          </a:bodyPr>
          <a:lstStyle/>
          <a:p>
            <a:pPr marL="0" indent="0">
              <a:buNone/>
            </a:pPr>
            <a:r>
              <a:rPr lang="en-US" b="1" dirty="0">
                <a:solidFill>
                  <a:schemeClr val="tx1"/>
                </a:solidFill>
              </a:rPr>
              <a:t>Implications</a:t>
            </a:r>
          </a:p>
          <a:p>
            <a:pPr marL="0" indent="0">
              <a:buNone/>
            </a:pPr>
            <a:endParaRPr lang="en-US" dirty="0"/>
          </a:p>
          <a:p>
            <a:r>
              <a:rPr lang="en-US" sz="2600" dirty="0">
                <a:solidFill>
                  <a:schemeClr val="tx1"/>
                </a:solidFill>
              </a:rPr>
              <a:t>We may see more organization preferring towards MongoDB and PostgreSQL, as there popularity among</a:t>
            </a:r>
            <a:r>
              <a:rPr lang="en-US" sz="2600" baseline="0" dirty="0">
                <a:solidFill>
                  <a:schemeClr val="tx1"/>
                </a:solidFill>
              </a:rPr>
              <a:t> users</a:t>
            </a:r>
            <a:endParaRPr lang="en-US" sz="2600" dirty="0">
              <a:solidFill>
                <a:schemeClr val="tx1"/>
              </a:solidFill>
            </a:endParaRPr>
          </a:p>
          <a:p>
            <a:r>
              <a:rPr lang="en-US" sz="2600" dirty="0">
                <a:solidFill>
                  <a:schemeClr val="tx1"/>
                </a:solidFill>
              </a:rPr>
              <a:t>MongoDB and PostgreSQL as the next essential databases skills to have in resume </a:t>
            </a:r>
          </a:p>
          <a:p>
            <a:r>
              <a:rPr lang="en-US" sz="2600" dirty="0">
                <a:solidFill>
                  <a:schemeClr val="tx1"/>
                </a:solidFill>
              </a:rPr>
              <a:t>MySQL in upcoming</a:t>
            </a:r>
            <a:r>
              <a:rPr lang="en-US" sz="2600" baseline="0" dirty="0">
                <a:solidFill>
                  <a:schemeClr val="tx1"/>
                </a:solidFill>
              </a:rPr>
              <a:t> years seems to be falling behind principally due to its cost factor</a:t>
            </a:r>
            <a:r>
              <a:rPr lang="en-US" sz="2600" dirty="0">
                <a:solidFill>
                  <a:schemeClr val="tx1"/>
                </a:solidFill>
              </a:rPr>
              <a:t>.</a:t>
            </a:r>
          </a:p>
          <a:p>
            <a:pPr marL="0" indent="0">
              <a:buNone/>
            </a:pPr>
            <a:endParaRPr lang="en-US" dirty="0"/>
          </a:p>
        </p:txBody>
      </p:sp>
    </p:spTree>
    <p:extLst>
      <p:ext uri="{BB962C8B-B14F-4D97-AF65-F5344CB8AC3E}">
        <p14:creationId xmlns:p14="http://schemas.microsoft.com/office/powerpoint/2010/main" val="265960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9F6C466-B847-478E-ADAD-F2B14AA5067A}"/>
              </a:ext>
            </a:extLst>
          </p:cNvPr>
          <p:cNvPicPr>
            <a:picLocks noChangeAspect="1"/>
          </p:cNvPicPr>
          <p:nvPr/>
        </p:nvPicPr>
        <p:blipFill>
          <a:blip r:embed="rId2"/>
          <a:stretch>
            <a:fillRect/>
          </a:stretch>
        </p:blipFill>
        <p:spPr>
          <a:xfrm>
            <a:off x="-105925" y="-445940"/>
            <a:ext cx="3054361" cy="305436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DASHBOARD</a:t>
            </a:r>
          </a:p>
        </p:txBody>
      </p:sp>
      <p:sp>
        <p:nvSpPr>
          <p:cNvPr id="4" name="Rectangle 3">
            <a:hlinkClick r:id="rId3"/>
            <a:extLst>
              <a:ext uri="{FF2B5EF4-FFF2-40B4-BE49-F238E27FC236}">
                <a16:creationId xmlns:a16="http://schemas.microsoft.com/office/drawing/2014/main" xmlns="" id="{88BC404F-4CE2-4F70-B7D3-57E105770FEB}"/>
              </a:ext>
            </a:extLst>
          </p:cNvPr>
          <p:cNvSpPr/>
          <p:nvPr/>
        </p:nvSpPr>
        <p:spPr>
          <a:xfrm>
            <a:off x="1077475" y="1862435"/>
            <a:ext cx="10515600" cy="707886"/>
          </a:xfrm>
          <a:prstGeom prst="rect">
            <a:avLst/>
          </a:prstGeom>
        </p:spPr>
        <p:txBody>
          <a:bodyPr wrap="square">
            <a:spAutoFit/>
          </a:bodyPr>
          <a:lstStyle/>
          <a:p>
            <a:pPr algn="ctr"/>
            <a:r>
              <a:rPr lang="en-US" sz="4000" dirty="0"/>
              <a:t>IBM PROJECT DASHBOARD</a:t>
            </a:r>
          </a:p>
        </p:txBody>
      </p:sp>
      <p:sp>
        <p:nvSpPr>
          <p:cNvPr id="6" name="TextBox 5">
            <a:extLst>
              <a:ext uri="{FF2B5EF4-FFF2-40B4-BE49-F238E27FC236}">
                <a16:creationId xmlns:a16="http://schemas.microsoft.com/office/drawing/2014/main" xmlns="" id="{FCEB4344-E911-4919-BFE1-886F5E34413C}"/>
              </a:ext>
            </a:extLst>
          </p:cNvPr>
          <p:cNvSpPr txBox="1"/>
          <p:nvPr/>
        </p:nvSpPr>
        <p:spPr>
          <a:xfrm>
            <a:off x="389375" y="2651789"/>
            <a:ext cx="10964425" cy="830997"/>
          </a:xfrm>
          <a:prstGeom prst="rect">
            <a:avLst/>
          </a:prstGeom>
          <a:noFill/>
        </p:spPr>
        <p:txBody>
          <a:bodyPr wrap="square" rtlCol="0">
            <a:spAutoFit/>
          </a:bodyPr>
          <a:lstStyle/>
          <a:p>
            <a:pPr algn="ctr"/>
            <a:r>
              <a:rPr lang="en-US" sz="2400" dirty="0"/>
              <a:t>The above dashboard link will redirect to the sources of the visualizations shown in upcoming </a:t>
            </a:r>
            <a:r>
              <a:rPr lang="en-US" sz="2400" b="1" dirty="0"/>
              <a:t>DECKS :</a:t>
            </a:r>
          </a:p>
        </p:txBody>
      </p:sp>
      <p:sp>
        <p:nvSpPr>
          <p:cNvPr id="7" name="Rectangle 6">
            <a:hlinkClick r:id="rId3"/>
            <a:extLst>
              <a:ext uri="{FF2B5EF4-FFF2-40B4-BE49-F238E27FC236}">
                <a16:creationId xmlns:a16="http://schemas.microsoft.com/office/drawing/2014/main" xmlns="" id="{D5066E56-E187-4AA7-9ADF-8502C0E4051C}"/>
              </a:ext>
            </a:extLst>
          </p:cNvPr>
          <p:cNvSpPr/>
          <p:nvPr/>
        </p:nvSpPr>
        <p:spPr>
          <a:xfrm>
            <a:off x="571499" y="4357985"/>
            <a:ext cx="10964425" cy="646331"/>
          </a:xfrm>
          <a:prstGeom prst="rect">
            <a:avLst/>
          </a:prstGeom>
        </p:spPr>
        <p:txBody>
          <a:bodyPr wrap="square">
            <a:spAutoFit/>
          </a:bodyPr>
          <a:lstStyle/>
          <a:p>
            <a:r>
              <a:rPr lang="en-US" dirty="0">
                <a:solidFill>
                  <a:srgbClr val="0070C0"/>
                </a:solidFill>
                <a:highlight>
                  <a:srgbClr val="FFFF00"/>
                </a:highlight>
              </a:rPr>
              <a:t>https://us1.ca.analytics.ibm.com/bi/?perspective=dashboard&amp;pathRef=.my_folders%2FFinal%2BCapstone%2BProject&amp;action=view&amp;mode=dashboard&amp;subView=model000001860434a591_00000002</a:t>
            </a:r>
            <a:endParaRPr lang="en-US" dirty="0">
              <a:solidFill>
                <a:srgbClr val="0070C0"/>
              </a:solidFill>
              <a:highlight>
                <a:srgbClr val="FFFF00"/>
              </a:highlight>
            </a:endParaRPr>
          </a:p>
        </p:txBody>
      </p:sp>
    </p:spTree>
    <p:extLst>
      <p:ext uri="{BB962C8B-B14F-4D97-AF65-F5344CB8AC3E}">
        <p14:creationId xmlns:p14="http://schemas.microsoft.com/office/powerpoint/2010/main" val="969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Current Technology Usage</a:t>
            </a:r>
          </a:p>
        </p:txBody>
      </p:sp>
      <p:sp>
        <p:nvSpPr>
          <p:cNvPr id="8" name="Content Placeholder 2">
            <a:extLst>
              <a:ext uri="{FF2B5EF4-FFF2-40B4-BE49-F238E27FC236}">
                <a16:creationId xmlns:a16="http://schemas.microsoft.com/office/drawing/2014/main" xmlns=""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470" y="1302026"/>
            <a:ext cx="8834782" cy="4969565"/>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Future Technology Trend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82" y="1371600"/>
            <a:ext cx="8481392" cy="4770783"/>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Demographics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192" y="1451736"/>
            <a:ext cx="8515625" cy="4790039"/>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DISCUSSION</a:t>
            </a:r>
          </a:p>
        </p:txBody>
      </p:sp>
      <p:pic>
        <p:nvPicPr>
          <p:cNvPr id="3" name="Content Placeholder 2">
            <a:extLst>
              <a:ext uri="{FF2B5EF4-FFF2-40B4-BE49-F238E27FC236}">
                <a16:creationId xmlns:a16="http://schemas.microsoft.com/office/drawing/2014/main" xmlns="" id="{22E5FA6B-CA5C-4FB5-AAB3-8260D2EF86C9}"/>
              </a:ext>
            </a:extLst>
          </p:cNvPr>
          <p:cNvPicPr>
            <a:picLocks noGrp="1" noChangeAspect="1"/>
          </p:cNvPicPr>
          <p:nvPr>
            <p:ph sz="half" idx="1"/>
          </p:nvPr>
        </p:nvPicPr>
        <p:blipFill>
          <a:blip r:embed="rId2"/>
          <a:stretch>
            <a:fillRect/>
          </a:stretch>
        </p:blipFill>
        <p:spPr>
          <a:xfrm>
            <a:off x="8378031" y="2911475"/>
            <a:ext cx="4351338" cy="4351338"/>
          </a:xfrm>
          <a:prstGeom prst="rect">
            <a:avLst/>
          </a:prstGeom>
          <a:noFill/>
        </p:spPr>
      </p:pic>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2"/>
          </p:nvPr>
        </p:nvSpPr>
        <p:spPr>
          <a:xfrm>
            <a:off x="628650" y="1825625"/>
            <a:ext cx="10725150" cy="4351338"/>
          </a:xfrm>
        </p:spPr>
        <p:txBody>
          <a:bodyPr>
            <a:normAutofit fontScale="77500" lnSpcReduction="20000"/>
          </a:bodyPr>
          <a:lstStyle/>
          <a:p>
            <a:pPr>
              <a:lnSpc>
                <a:spcPct val="150000"/>
              </a:lnSpc>
            </a:pPr>
            <a:r>
              <a:rPr lang="en-US" sz="2400" dirty="0">
                <a:solidFill>
                  <a:schemeClr val="tx1"/>
                </a:solidFill>
              </a:rPr>
              <a:t>Languages: Will SQL exist and if so who will be the major market player?</a:t>
            </a:r>
          </a:p>
          <a:p>
            <a:pPr>
              <a:lnSpc>
                <a:spcPct val="150000"/>
              </a:lnSpc>
            </a:pPr>
            <a:r>
              <a:rPr lang="en-US" sz="2400" dirty="0">
                <a:solidFill>
                  <a:schemeClr val="tx1"/>
                </a:solidFill>
              </a:rPr>
              <a:t>Will Python would continue to grow or be replaced with languages like Julia or some other new language in the new future emerging languages?</a:t>
            </a:r>
          </a:p>
          <a:p>
            <a:pPr>
              <a:lnSpc>
                <a:spcPct val="150000"/>
              </a:lnSpc>
            </a:pPr>
            <a:r>
              <a:rPr lang="en-US" sz="2400" dirty="0">
                <a:solidFill>
                  <a:schemeClr val="tx1"/>
                </a:solidFill>
              </a:rPr>
              <a:t>MongoDB and PostgreSQL might be able to replace MySQL in emerging times can Oracle help to improve and hold its position</a:t>
            </a:r>
          </a:p>
          <a:p>
            <a:pPr>
              <a:lnSpc>
                <a:spcPct val="150000"/>
              </a:lnSpc>
            </a:pPr>
            <a:r>
              <a:rPr lang="en-US" sz="2400" dirty="0">
                <a:solidFill>
                  <a:schemeClr val="tx1"/>
                </a:solidFill>
              </a:rPr>
              <a:t>MySQL declining is so drastically can it be due to external factors?</a:t>
            </a:r>
          </a:p>
          <a:p>
            <a:pPr>
              <a:lnSpc>
                <a:spcPct val="150000"/>
              </a:lnSpc>
            </a:pPr>
            <a:r>
              <a:rPr lang="en-US" sz="2400" dirty="0">
                <a:solidFill>
                  <a:schemeClr val="tx1"/>
                </a:solidFill>
              </a:rPr>
              <a:t>How MNC’s will play major role in replacing future languages like GO,PHP,C++ and other current major languages?</a:t>
            </a:r>
          </a:p>
        </p:txBody>
      </p:sp>
    </p:spTree>
    <p:extLst>
      <p:ext uri="{BB962C8B-B14F-4D97-AF65-F5344CB8AC3E}">
        <p14:creationId xmlns:p14="http://schemas.microsoft.com/office/powerpoint/2010/main" val="216113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a:xfrm>
            <a:off x="-226944" y="406952"/>
            <a:ext cx="12659139" cy="1325563"/>
          </a:xfrm>
        </p:spPr>
        <p:txBody>
          <a:bodyPr>
            <a:normAutofit/>
          </a:bodyPr>
          <a:lstStyle/>
          <a:p>
            <a:pPr algn="ctr"/>
            <a:r>
              <a:rPr lang="en-US" sz="4400" b="1" dirty="0"/>
              <a:t>OVERALL FINDINGS &amp; IMPLICATIONS</a:t>
            </a:r>
          </a:p>
        </p:txBody>
      </p:sp>
      <p:sp>
        <p:nvSpPr>
          <p:cNvPr id="3" name="Content Placeholder 2">
            <a:extLst>
              <a:ext uri="{FF2B5EF4-FFF2-40B4-BE49-F238E27FC236}">
                <a16:creationId xmlns:a16="http://schemas.microsoft.com/office/drawing/2014/main" xmlns="" id="{E4FC0D20-FACF-4D73-BD27-CF8F6B97546A}"/>
              </a:ext>
            </a:extLst>
          </p:cNvPr>
          <p:cNvSpPr>
            <a:spLocks noGrp="1"/>
          </p:cNvSpPr>
          <p:nvPr>
            <p:ph sz="half" idx="1"/>
          </p:nvPr>
        </p:nvSpPr>
        <p:spPr>
          <a:xfrm>
            <a:off x="813816" y="1825625"/>
            <a:ext cx="5181600" cy="4351338"/>
          </a:xfrm>
        </p:spPr>
        <p:txBody>
          <a:bodyPr>
            <a:normAutofit fontScale="92500"/>
          </a:bodyPr>
          <a:lstStyle/>
          <a:p>
            <a:pPr marL="0" indent="0">
              <a:buNone/>
            </a:pPr>
            <a:r>
              <a:rPr lang="en-US" b="1" dirty="0">
                <a:solidFill>
                  <a:schemeClr val="tx1"/>
                </a:solidFill>
              </a:rPr>
              <a:t>Findings</a:t>
            </a:r>
          </a:p>
          <a:p>
            <a:pPr marL="0" indent="0">
              <a:buNone/>
            </a:pPr>
            <a:endParaRPr lang="en-US" dirty="0">
              <a:solidFill>
                <a:schemeClr val="tx1"/>
              </a:solidFill>
            </a:endParaRPr>
          </a:p>
          <a:p>
            <a:r>
              <a:rPr lang="en-US" sz="2400" dirty="0">
                <a:solidFill>
                  <a:schemeClr val="tx1"/>
                </a:solidFill>
              </a:rPr>
              <a:t>The database technologies surveys results shows</a:t>
            </a:r>
            <a:r>
              <a:rPr lang="en-US" sz="2400" baseline="0" dirty="0">
                <a:solidFill>
                  <a:schemeClr val="tx1"/>
                </a:solidFill>
              </a:rPr>
              <a:t> a</a:t>
            </a:r>
            <a:r>
              <a:rPr lang="en-US" sz="2400" dirty="0">
                <a:solidFill>
                  <a:schemeClr val="tx1"/>
                </a:solidFill>
              </a:rPr>
              <a:t> domination by male population, majority of them between age group 21 to 45. </a:t>
            </a:r>
          </a:p>
          <a:p>
            <a:r>
              <a:rPr lang="en-US" sz="2400" dirty="0">
                <a:solidFill>
                  <a:schemeClr val="tx1"/>
                </a:solidFill>
              </a:rPr>
              <a:t>Bachelor's and Master’s students highly prefer doing a specialization in data technology</a:t>
            </a:r>
            <a:r>
              <a:rPr lang="en-US" dirty="0">
                <a:solidFill>
                  <a:schemeClr val="tx1"/>
                </a:solidFill>
              </a:rPr>
              <a:t>.</a:t>
            </a:r>
          </a:p>
        </p:txBody>
      </p:sp>
      <p:sp>
        <p:nvSpPr>
          <p:cNvPr id="4" name="Content Placeholder 3">
            <a:extLst>
              <a:ext uri="{FF2B5EF4-FFF2-40B4-BE49-F238E27FC236}">
                <a16:creationId xmlns:a16="http://schemas.microsoft.com/office/drawing/2014/main" xmlns="" id="{ACA6A89D-097D-4968-A07A-39A5B4F78A62}"/>
              </a:ext>
            </a:extLst>
          </p:cNvPr>
          <p:cNvSpPr>
            <a:spLocks noGrp="1"/>
          </p:cNvSpPr>
          <p:nvPr>
            <p:ph sz="half" idx="2"/>
          </p:nvPr>
        </p:nvSpPr>
        <p:spPr/>
        <p:txBody>
          <a:bodyPr>
            <a:normAutofit fontScale="92500"/>
          </a:bodyPr>
          <a:lstStyle/>
          <a:p>
            <a:pPr marL="0" indent="0">
              <a:buNone/>
            </a:pPr>
            <a:r>
              <a:rPr lang="en-US" b="1" dirty="0">
                <a:solidFill>
                  <a:schemeClr val="tx1"/>
                </a:solidFill>
              </a:rPr>
              <a:t>Implications</a:t>
            </a:r>
          </a:p>
          <a:p>
            <a:pPr marL="0" indent="0">
              <a:buNone/>
            </a:pPr>
            <a:endParaRPr lang="en-US" dirty="0">
              <a:solidFill>
                <a:schemeClr val="tx1"/>
              </a:solidFill>
            </a:endParaRPr>
          </a:p>
          <a:p>
            <a:r>
              <a:rPr lang="en-US" sz="2400" dirty="0">
                <a:solidFill>
                  <a:schemeClr val="tx1"/>
                </a:solidFill>
              </a:rPr>
              <a:t>Seeing the popularity among youth, we can see more bootstrap camps than ever in past due to increased demand.</a:t>
            </a:r>
          </a:p>
          <a:p>
            <a:r>
              <a:rPr lang="en-US" sz="2400" dirty="0">
                <a:solidFill>
                  <a:schemeClr val="tx1"/>
                </a:solidFill>
              </a:rPr>
              <a:t>The popularity trends may be similar in other countries too and we may see various MNC’s diversifying into this sector.</a:t>
            </a:r>
          </a:p>
        </p:txBody>
      </p:sp>
    </p:spTree>
    <p:extLst>
      <p:ext uri="{BB962C8B-B14F-4D97-AF65-F5344CB8AC3E}">
        <p14:creationId xmlns:p14="http://schemas.microsoft.com/office/powerpoint/2010/main" val="64727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5E013141-2139-434F-83AB-CF1C80A7AC4A}"/>
              </a:ext>
            </a:extLst>
          </p:cNvPr>
          <p:cNvPicPr>
            <a:picLocks noGrp="1" noChangeAspect="1"/>
          </p:cNvPicPr>
          <p:nvPr>
            <p:ph sz="half" idx="1"/>
          </p:nvPr>
        </p:nvPicPr>
        <p:blipFill>
          <a:blip r:embed="rId2"/>
          <a:stretch>
            <a:fillRect/>
          </a:stretch>
        </p:blipFill>
        <p:spPr>
          <a:xfrm>
            <a:off x="9393667" y="-267354"/>
            <a:ext cx="3054361" cy="305436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CONCLUSION</a:t>
            </a:r>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2"/>
          </p:nvPr>
        </p:nvSpPr>
        <p:spPr>
          <a:xfrm>
            <a:off x="552450" y="1825625"/>
            <a:ext cx="10801351" cy="4351338"/>
          </a:xfrm>
        </p:spPr>
        <p:txBody>
          <a:bodyPr>
            <a:normAutofit fontScale="85000" lnSpcReduction="10000"/>
          </a:bodyPr>
          <a:lstStyle/>
          <a:p>
            <a:pPr marL="0" indent="0">
              <a:buNone/>
            </a:pPr>
            <a:r>
              <a:rPr lang="en-US" sz="2400" dirty="0">
                <a:solidFill>
                  <a:schemeClr val="tx1"/>
                </a:solidFill>
              </a:rPr>
              <a:t>Analyzing dataset we are able to understand current and future trends in technologies application and usage</a:t>
            </a:r>
          </a:p>
          <a:p>
            <a:r>
              <a:rPr lang="en-US" sz="2400" dirty="0">
                <a:solidFill>
                  <a:schemeClr val="tx1"/>
                </a:solidFill>
              </a:rPr>
              <a:t>From the data visualization in demographics it is clear that the data technologies trends are majorly affected by young age groups</a:t>
            </a:r>
          </a:p>
          <a:p>
            <a:r>
              <a:rPr lang="en-US" sz="2400" dirty="0">
                <a:solidFill>
                  <a:schemeClr val="tx1"/>
                </a:solidFill>
              </a:rPr>
              <a:t>Popular languages like HTML and JavaScript will remain the most preferred languages to be worked with. Even in</a:t>
            </a:r>
            <a:r>
              <a:rPr lang="en-US" sz="2400" baseline="0" dirty="0">
                <a:solidFill>
                  <a:schemeClr val="tx1"/>
                </a:solidFill>
              </a:rPr>
              <a:t> the future due to its multipurpose use on the internet and applications</a:t>
            </a:r>
            <a:r>
              <a:rPr lang="en-US" sz="2400" dirty="0">
                <a:solidFill>
                  <a:schemeClr val="tx1"/>
                </a:solidFill>
              </a:rPr>
              <a:t>.</a:t>
            </a:r>
          </a:p>
          <a:p>
            <a:r>
              <a:rPr lang="en-US" sz="2400" dirty="0">
                <a:solidFill>
                  <a:schemeClr val="tx1"/>
                </a:solidFill>
              </a:rPr>
              <a:t>Among Databases,</a:t>
            </a:r>
            <a:r>
              <a:rPr lang="en-US" sz="2400" baseline="0" dirty="0">
                <a:solidFill>
                  <a:schemeClr val="tx1"/>
                </a:solidFill>
              </a:rPr>
              <a:t> the </a:t>
            </a:r>
            <a:r>
              <a:rPr lang="en-US" sz="2400" dirty="0">
                <a:solidFill>
                  <a:schemeClr val="tx1"/>
                </a:solidFill>
              </a:rPr>
              <a:t>popularity of MySQL decreasing and which may be replaced by MongoDB and PostgreSQL which are easy to use and cost effective.</a:t>
            </a:r>
          </a:p>
          <a:p>
            <a:r>
              <a:rPr lang="en-US" sz="2400" dirty="0">
                <a:solidFill>
                  <a:schemeClr val="tx1"/>
                </a:solidFill>
              </a:rPr>
              <a:t>Enhancing skills and Upskilling may come across in many MNC’s diversifying into data technology to be competitive.</a:t>
            </a:r>
          </a:p>
          <a:p>
            <a:r>
              <a:rPr lang="en-US" sz="2400" dirty="0">
                <a:solidFill>
                  <a:schemeClr val="tx1"/>
                </a:solidFill>
              </a:rPr>
              <a:t>Though there is a major contribution of male but in upcoming trends, women are showing steep growth. </a:t>
            </a:r>
          </a:p>
          <a:p>
            <a:endParaRPr lang="en-US" sz="2400"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D5D63823-FC2E-4AC2-93D5-3C2B6F315436}"/>
              </a:ext>
            </a:extLst>
          </p:cNvPr>
          <p:cNvPicPr>
            <a:picLocks noGrp="1" noChangeAspect="1"/>
          </p:cNvPicPr>
          <p:nvPr>
            <p:ph sz="half" idx="1"/>
          </p:nvPr>
        </p:nvPicPr>
        <p:blipFill>
          <a:blip r:embed="rId2"/>
          <a:stretch>
            <a:fillRect/>
          </a:stretch>
        </p:blipFill>
        <p:spPr>
          <a:xfrm>
            <a:off x="8997419" y="-417127"/>
            <a:ext cx="3194581" cy="319458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sz="4400" b="1" dirty="0"/>
              <a:t>APPENDIX</a:t>
            </a:r>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2"/>
          </p:nvPr>
        </p:nvSpPr>
        <p:spPr>
          <a:xfrm>
            <a:off x="285751" y="1543051"/>
            <a:ext cx="11068050" cy="5148694"/>
          </a:xfrm>
        </p:spPr>
        <p:txBody>
          <a:bodyPr>
            <a:normAutofit fontScale="92500" lnSpcReduction="10000"/>
          </a:bodyPr>
          <a:lstStyle/>
          <a:p>
            <a:pPr marL="0" indent="0" algn="ctr">
              <a:lnSpc>
                <a:spcPct val="200000"/>
              </a:lnSpc>
              <a:buNone/>
            </a:pPr>
            <a:r>
              <a:rPr lang="en-US" sz="3200" dirty="0">
                <a:solidFill>
                  <a:schemeClr val="tx1"/>
                </a:solidFill>
              </a:rPr>
              <a:t>Resources used : Database taken from : </a:t>
            </a:r>
          </a:p>
          <a:p>
            <a:r>
              <a:rPr lang="en-US" sz="2400" dirty="0">
                <a:solidFill>
                  <a:schemeClr val="tx1"/>
                </a:solidFill>
              </a:rPr>
              <a:t>Stack Overflow for hosting dataset as</a:t>
            </a:r>
            <a:r>
              <a:rPr lang="en-US" dirty="0">
                <a:solidFill>
                  <a:schemeClr val="tx1"/>
                </a:solidFill>
              </a:rPr>
              <a:t> </a:t>
            </a:r>
            <a:r>
              <a:rPr lang="en-US" sz="2400" b="1" dirty="0">
                <a:solidFill>
                  <a:schemeClr val="tx1"/>
                </a:solidFill>
              </a:rPr>
              <a:t>ODBL</a:t>
            </a:r>
            <a:r>
              <a:rPr lang="en-US" sz="2400" dirty="0">
                <a:solidFill>
                  <a:schemeClr val="tx1"/>
                </a:solidFill>
              </a:rPr>
              <a:t>: Open Database License</a:t>
            </a:r>
            <a:endParaRPr lang="en-US" dirty="0">
              <a:solidFill>
                <a:schemeClr val="tx1"/>
              </a:solidFill>
            </a:endParaRPr>
          </a:p>
          <a:p>
            <a:r>
              <a:rPr lang="en-US" sz="2400" b="1" dirty="0">
                <a:solidFill>
                  <a:schemeClr val="tx1"/>
                </a:solidFill>
              </a:rPr>
              <a:t>IBM Cognos dashboard </a:t>
            </a:r>
            <a:r>
              <a:rPr lang="en-US" sz="2400" dirty="0">
                <a:solidFill>
                  <a:schemeClr val="tx1"/>
                </a:solidFill>
              </a:rPr>
              <a:t>were used for creating Dashboards</a:t>
            </a:r>
          </a:p>
          <a:p>
            <a:pPr marL="0" indent="0" algn="ctr">
              <a:lnSpc>
                <a:spcPct val="200000"/>
              </a:lnSpc>
              <a:buNone/>
            </a:pPr>
            <a:r>
              <a:rPr lang="en-US" sz="3200" dirty="0">
                <a:solidFill>
                  <a:schemeClr val="tx1"/>
                </a:solidFill>
              </a:rPr>
              <a:t>Acknowledgement:</a:t>
            </a:r>
          </a:p>
          <a:p>
            <a:pPr marL="457200" lvl="1" indent="0" algn="ctr">
              <a:buNone/>
            </a:pPr>
            <a:r>
              <a:rPr lang="en-US" dirty="0">
                <a:solidFill>
                  <a:schemeClr val="tx1"/>
                </a:solidFill>
              </a:rPr>
              <a:t>Coursera and IBM Skill Network for making these specialization possible</a:t>
            </a:r>
          </a:p>
          <a:p>
            <a:pPr marL="457200" lvl="1" indent="0" algn="ctr">
              <a:buNone/>
            </a:pPr>
            <a:endParaRPr lang="en-US" dirty="0">
              <a:solidFill>
                <a:schemeClr val="tx1"/>
              </a:solidFill>
            </a:endParaRPr>
          </a:p>
          <a:p>
            <a:pPr marL="457200" lvl="1" indent="0" algn="ctr">
              <a:buNone/>
            </a:pPr>
            <a:r>
              <a:rPr lang="en-US" dirty="0">
                <a:solidFill>
                  <a:schemeClr val="tx1"/>
                </a:solidFill>
              </a:rPr>
              <a:t>Also would like to thank platform like cognitive.ai for making these hands in labs exercise and there support to all learners </a:t>
            </a:r>
          </a:p>
        </p:txBody>
      </p:sp>
    </p:spTree>
    <p:extLst>
      <p:ext uri="{BB962C8B-B14F-4D97-AF65-F5344CB8AC3E}">
        <p14:creationId xmlns:p14="http://schemas.microsoft.com/office/powerpoint/2010/main" val="341000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B37F9FA-3571-49C2-8811-B1159FCC0D6D}"/>
              </a:ext>
            </a:extLst>
          </p:cNvPr>
          <p:cNvPicPr>
            <a:picLocks noChangeAspect="1"/>
          </p:cNvPicPr>
          <p:nvPr/>
        </p:nvPicPr>
        <p:blipFill>
          <a:blip r:embed="rId2"/>
          <a:stretch>
            <a:fillRect/>
          </a:stretch>
        </p:blipFill>
        <p:spPr>
          <a:xfrm>
            <a:off x="8359244" y="1072781"/>
            <a:ext cx="3194581" cy="319458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82054" y="263810"/>
            <a:ext cx="10705096" cy="1325563"/>
          </a:xfrm>
        </p:spPr>
        <p:txBody>
          <a:bodyPr anchor="ctr">
            <a:normAutofit/>
          </a:bodyPr>
          <a:lstStyle/>
          <a:p>
            <a:pPr algn="ctr"/>
            <a:r>
              <a:rPr lang="en-US" sz="4400" b="1" dirty="0"/>
              <a:t>Table of Contents</a:t>
            </a:r>
            <a:endParaRPr lang="en-US" b="1" dirty="0"/>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782054" y="1589014"/>
            <a:ext cx="10705096" cy="4815561"/>
          </a:xfrm>
        </p:spPr>
        <p:txBody>
          <a:bodyPr>
            <a:normAutofit lnSpcReduction="10000"/>
          </a:bodyPr>
          <a:lstStyle/>
          <a:p>
            <a:r>
              <a:rPr lang="en-US" dirty="0">
                <a:solidFill>
                  <a:schemeClr val="tx1"/>
                </a:solidFill>
              </a:rPr>
              <a:t>Executive Summary</a:t>
            </a:r>
          </a:p>
          <a:p>
            <a:r>
              <a:rPr lang="en-US" dirty="0">
                <a:solidFill>
                  <a:schemeClr val="tx1"/>
                </a:solidFill>
              </a:rPr>
              <a:t>Introduction</a:t>
            </a:r>
          </a:p>
          <a:p>
            <a:r>
              <a:rPr lang="en-US" dirty="0">
                <a:solidFill>
                  <a:schemeClr val="tx1"/>
                </a:solidFill>
              </a:rPr>
              <a:t>Methodology</a:t>
            </a:r>
          </a:p>
          <a:p>
            <a:r>
              <a:rPr lang="en-US" dirty="0">
                <a:solidFill>
                  <a:schemeClr val="tx1"/>
                </a:solidFill>
              </a:rPr>
              <a:t>Results</a:t>
            </a:r>
          </a:p>
          <a:p>
            <a:pPr lvl="1"/>
            <a:r>
              <a:rPr lang="en-US" sz="2800" dirty="0">
                <a:solidFill>
                  <a:schemeClr val="tx1"/>
                </a:solidFill>
              </a:rPr>
              <a:t>Visualization – Charts</a:t>
            </a:r>
          </a:p>
          <a:p>
            <a:pPr lvl="1"/>
            <a:r>
              <a:rPr lang="en-US" sz="2800" dirty="0">
                <a:solidFill>
                  <a:schemeClr val="tx1"/>
                </a:solidFill>
              </a:rPr>
              <a:t>Dashboard</a:t>
            </a:r>
          </a:p>
          <a:p>
            <a:r>
              <a:rPr lang="en-US" dirty="0">
                <a:solidFill>
                  <a:schemeClr val="tx1"/>
                </a:solidFill>
              </a:rPr>
              <a:t>Discussion</a:t>
            </a:r>
          </a:p>
          <a:p>
            <a:pPr lvl="1"/>
            <a:r>
              <a:rPr lang="en-US" sz="2800" dirty="0">
                <a:solidFill>
                  <a:schemeClr val="tx1"/>
                </a:solidFill>
              </a:rPr>
              <a:t>Findings &amp; Implications</a:t>
            </a:r>
          </a:p>
          <a:p>
            <a:r>
              <a:rPr lang="en-US" dirty="0">
                <a:solidFill>
                  <a:schemeClr val="tx1"/>
                </a:solidFill>
              </a:rPr>
              <a:t>Conclusion</a:t>
            </a:r>
          </a:p>
          <a:p>
            <a:r>
              <a:rPr lang="en-US" dirty="0">
                <a:solidFill>
                  <a:schemeClr val="tx1"/>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xmlns=""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xmlns=""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sz="4400" dirty="0"/>
              <a:t>GITHUB JOB POSTINGS</a:t>
            </a:r>
          </a:p>
        </p:txBody>
      </p:sp>
      <p:pic>
        <p:nvPicPr>
          <p:cNvPr id="4" name="Picture 3">
            <a:extLst>
              <a:ext uri="{FF2B5EF4-FFF2-40B4-BE49-F238E27FC236}">
                <a16:creationId xmlns:a16="http://schemas.microsoft.com/office/drawing/2014/main" xmlns="" id="{D1C5E31C-5257-4D4D-ACA3-DE38E73D92EE}"/>
              </a:ext>
            </a:extLst>
          </p:cNvPr>
          <p:cNvPicPr>
            <a:picLocks noChangeAspect="1"/>
          </p:cNvPicPr>
          <p:nvPr/>
        </p:nvPicPr>
        <p:blipFill rotWithShape="1">
          <a:blip r:embed="rId3"/>
          <a:srcRect l="1125" t="11001" r="-1125" b="6333"/>
          <a:stretch/>
        </p:blipFill>
        <p:spPr>
          <a:xfrm>
            <a:off x="555181" y="1519766"/>
            <a:ext cx="11115504" cy="4724400"/>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sz="4400" b="1" dirty="0"/>
              <a:t>POPULAR LANGUAGES</a:t>
            </a:r>
          </a:p>
        </p:txBody>
      </p:sp>
      <p:pic>
        <p:nvPicPr>
          <p:cNvPr id="6" name="Picture 5">
            <a:extLst>
              <a:ext uri="{FF2B5EF4-FFF2-40B4-BE49-F238E27FC236}">
                <a16:creationId xmlns:a16="http://schemas.microsoft.com/office/drawing/2014/main" xmlns="" id="{B4FE5863-9940-4A26-A6D6-2CE3E87B3498}"/>
              </a:ext>
            </a:extLst>
          </p:cNvPr>
          <p:cNvPicPr>
            <a:picLocks noChangeAspect="1"/>
          </p:cNvPicPr>
          <p:nvPr/>
        </p:nvPicPr>
        <p:blipFill>
          <a:blip r:embed="rId2"/>
          <a:stretch>
            <a:fillRect/>
          </a:stretch>
        </p:blipFill>
        <p:spPr>
          <a:xfrm>
            <a:off x="0" y="1502274"/>
            <a:ext cx="12192000" cy="4767852"/>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FE3145-7ED9-438E-A3F1-6A93F22FD1CE}"/>
              </a:ext>
            </a:extLst>
          </p:cNvPr>
          <p:cNvSpPr>
            <a:spLocks noGrp="1"/>
          </p:cNvSpPr>
          <p:nvPr>
            <p:ph type="title"/>
          </p:nvPr>
        </p:nvSpPr>
        <p:spPr>
          <a:xfrm>
            <a:off x="839788" y="1507066"/>
            <a:ext cx="3932237" cy="550333"/>
          </a:xfrm>
        </p:spPr>
        <p:txBody>
          <a:bodyPr>
            <a:normAutofit fontScale="90000"/>
          </a:bodyPr>
          <a:lstStyle/>
          <a:p>
            <a:pPr algn="ctr"/>
            <a:r>
              <a:rPr lang="en-US" dirty="0"/>
              <a:t>Additional Notes</a:t>
            </a:r>
          </a:p>
        </p:txBody>
      </p:sp>
      <p:sp>
        <p:nvSpPr>
          <p:cNvPr id="4" name="Text Placeholder 3">
            <a:extLst>
              <a:ext uri="{FF2B5EF4-FFF2-40B4-BE49-F238E27FC236}">
                <a16:creationId xmlns:a16="http://schemas.microsoft.com/office/drawing/2014/main" xmlns="" id="{F48BABCA-E376-45A0-9953-C234B1407A40}"/>
              </a:ext>
            </a:extLst>
          </p:cNvPr>
          <p:cNvSpPr>
            <a:spLocks noGrp="1"/>
          </p:cNvSpPr>
          <p:nvPr>
            <p:ph type="body" sz="half" idx="2"/>
          </p:nvPr>
        </p:nvSpPr>
        <p:spPr>
          <a:xfrm>
            <a:off x="839788" y="2057400"/>
            <a:ext cx="10512424" cy="3811588"/>
          </a:xfrm>
        </p:spPr>
        <p:txBody>
          <a:bodyPr>
            <a:normAutofit fontScale="85000" lnSpcReduction="20000"/>
          </a:bodyPr>
          <a:lstStyle/>
          <a:p>
            <a:pPr>
              <a:lnSpc>
                <a:spcPct val="150000"/>
              </a:lnSpc>
            </a:pPr>
            <a:r>
              <a:rPr lang="en-US" sz="2400" dirty="0">
                <a:solidFill>
                  <a:schemeClr val="tx1"/>
                </a:solidFill>
              </a:rPr>
              <a:t>Data will null or no value has been dropped to make standardized and appealing visual</a:t>
            </a:r>
          </a:p>
          <a:p>
            <a:pPr marL="342900" indent="-342900">
              <a:lnSpc>
                <a:spcPct val="150000"/>
              </a:lnSpc>
              <a:buFont typeface="Arial" panose="020B0604020202020204" pitchFamily="34" charset="0"/>
              <a:buChar char="•"/>
            </a:pPr>
            <a:r>
              <a:rPr lang="en-US" sz="2400" dirty="0">
                <a:solidFill>
                  <a:schemeClr val="tx1"/>
                </a:solidFill>
              </a:rPr>
              <a:t>At least 5 languages are a must for a developer or programmer to work in challenging environments with ease, flexibility</a:t>
            </a:r>
          </a:p>
          <a:p>
            <a:pPr marL="457200" indent="-457200">
              <a:lnSpc>
                <a:spcPct val="150000"/>
              </a:lnSpc>
              <a:buFont typeface="Arial" panose="020B0604020202020204" pitchFamily="34" charset="0"/>
              <a:buChar char="•"/>
            </a:pPr>
            <a:r>
              <a:rPr lang="en-US" sz="2400" dirty="0">
                <a:solidFill>
                  <a:schemeClr val="tx1"/>
                </a:solidFill>
              </a:rPr>
              <a:t>Using contrast colors, a similar color schema presentation is made homogeneous and easy to read</a:t>
            </a:r>
          </a:p>
          <a:p>
            <a:pPr marL="457200" indent="-457200">
              <a:lnSpc>
                <a:spcPct val="150000"/>
              </a:lnSpc>
              <a:buFont typeface="Arial" panose="020B0604020202020204" pitchFamily="34" charset="0"/>
              <a:buChar char="•"/>
            </a:pPr>
            <a:r>
              <a:rPr lang="en-US" sz="2400" dirty="0">
                <a:solidFill>
                  <a:schemeClr val="tx1"/>
                </a:solidFill>
              </a:rPr>
              <a:t>Varied Visualizations has been used to capture the crux of the survey and key insights</a:t>
            </a:r>
          </a:p>
        </p:txBody>
      </p:sp>
      <p:sp>
        <p:nvSpPr>
          <p:cNvPr id="5" name="Title 1">
            <a:extLst>
              <a:ext uri="{FF2B5EF4-FFF2-40B4-BE49-F238E27FC236}">
                <a16:creationId xmlns:a16="http://schemas.microsoft.com/office/drawing/2014/main" xmlns="" id="{8FAC413F-2488-4FE5-AD98-FD6551E0FABE}"/>
              </a:ext>
            </a:extLst>
          </p:cNvPr>
          <p:cNvSpPr txBox="1">
            <a:spLocks/>
          </p:cNvSpPr>
          <p:nvPr/>
        </p:nvSpPr>
        <p:spPr>
          <a:xfrm>
            <a:off x="836612" y="3246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4400" b="1" dirty="0"/>
              <a:t>APPENDIX</a:t>
            </a:r>
          </a:p>
        </p:txBody>
      </p:sp>
    </p:spTree>
    <p:extLst>
      <p:ext uri="{BB962C8B-B14F-4D97-AF65-F5344CB8AC3E}">
        <p14:creationId xmlns:p14="http://schemas.microsoft.com/office/powerpoint/2010/main" val="152105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5078B9B-93A7-4517-9E78-2F5C028F2238}"/>
              </a:ext>
            </a:extLst>
          </p:cNvPr>
          <p:cNvPicPr>
            <a:picLocks noChangeAspect="1"/>
          </p:cNvPicPr>
          <p:nvPr/>
        </p:nvPicPr>
        <p:blipFill>
          <a:blip r:embed="rId3"/>
          <a:stretch>
            <a:fillRect/>
          </a:stretch>
        </p:blipFill>
        <p:spPr>
          <a:xfrm>
            <a:off x="9206970" y="-214413"/>
            <a:ext cx="3194581" cy="319458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33926" y="304965"/>
            <a:ext cx="10619874" cy="1325563"/>
          </a:xfrm>
        </p:spPr>
        <p:txBody>
          <a:bodyPr anchor="ctr">
            <a:normAutofit/>
          </a:bodyPr>
          <a:lstStyle/>
          <a:p>
            <a:pPr algn="ctr"/>
            <a:r>
              <a:rPr lang="en-US" sz="4400" b="1" dirty="0"/>
              <a:t>EXECUTIVE SUMMARY</a:t>
            </a: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323851" y="1630529"/>
            <a:ext cx="11525250" cy="4216090"/>
          </a:xfrm>
        </p:spPr>
        <p:txBody>
          <a:bodyPr>
            <a:noAutofit/>
          </a:bodyPr>
          <a:lstStyle/>
          <a:p>
            <a:pPr>
              <a:lnSpc>
                <a:spcPct val="120000"/>
              </a:lnSpc>
            </a:pPr>
            <a:r>
              <a:rPr lang="en-US" sz="2000" dirty="0">
                <a:solidFill>
                  <a:schemeClr val="tx1"/>
                </a:solidFill>
              </a:rPr>
              <a:t>A modified subset of Stack Overflow data consisting of two data sets based on the demographics and data technologies were analyzed to identify the present and future data technologies trends among people of various different age groups all across the world.</a:t>
            </a:r>
          </a:p>
          <a:p>
            <a:pPr>
              <a:lnSpc>
                <a:spcPct val="120000"/>
              </a:lnSpc>
            </a:pPr>
            <a:r>
              <a:rPr lang="en-US" sz="2000" dirty="0">
                <a:solidFill>
                  <a:schemeClr val="tx1"/>
                </a:solidFill>
              </a:rPr>
              <a:t>Dashboard are created with three different tabs i.e. current data technologies ,future data technologies and demographics of respondent. IBM Cognos Dashboard Embedded (CDE) platform was used to analyze and visualize the results.</a:t>
            </a:r>
          </a:p>
          <a:p>
            <a:pPr>
              <a:lnSpc>
                <a:spcPct val="120000"/>
              </a:lnSpc>
            </a:pPr>
            <a:r>
              <a:rPr lang="en-US" sz="2000" dirty="0">
                <a:solidFill>
                  <a:schemeClr val="tx1"/>
                </a:solidFill>
              </a:rPr>
              <a:t>From the Current technologies dashboard it was clearly visible that Java Script and MySQL were most popular languages and Databased respectively.</a:t>
            </a:r>
          </a:p>
          <a:p>
            <a:pPr>
              <a:lnSpc>
                <a:spcPct val="120000"/>
              </a:lnSpc>
            </a:pPr>
            <a:r>
              <a:rPr lang="en-US" sz="2000" dirty="0">
                <a:solidFill>
                  <a:schemeClr val="tx1"/>
                </a:solidFill>
              </a:rPr>
              <a:t>Windows and jQuery were preferred platform and </a:t>
            </a:r>
            <a:r>
              <a:rPr lang="en-US" sz="2000" dirty="0" err="1">
                <a:solidFill>
                  <a:schemeClr val="tx1"/>
                </a:solidFill>
              </a:rPr>
              <a:t>webFrame</a:t>
            </a:r>
            <a:r>
              <a:rPr lang="en-US" sz="2000" dirty="0">
                <a:solidFill>
                  <a:schemeClr val="tx1"/>
                </a:solidFill>
              </a:rPr>
              <a:t> to worked with</a:t>
            </a:r>
          </a:p>
        </p:txBody>
      </p:sp>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F17D996-69BA-45E6-8683-A6C19E2C94E7}"/>
              </a:ext>
            </a:extLst>
          </p:cNvPr>
          <p:cNvPicPr>
            <a:picLocks noChangeAspect="1"/>
          </p:cNvPicPr>
          <p:nvPr/>
        </p:nvPicPr>
        <p:blipFill>
          <a:blip r:embed="rId2"/>
          <a:stretch>
            <a:fillRect/>
          </a:stretch>
        </p:blipFill>
        <p:spPr>
          <a:xfrm>
            <a:off x="9242159" y="2155559"/>
            <a:ext cx="3194581" cy="3194581"/>
          </a:xfrm>
          <a:prstGeom prst="rect">
            <a:avLst/>
          </a:prstGeom>
        </p:spPr>
      </p:pic>
      <p:sp>
        <p:nvSpPr>
          <p:cNvPr id="3" name="Rectangle 2">
            <a:extLst>
              <a:ext uri="{FF2B5EF4-FFF2-40B4-BE49-F238E27FC236}">
                <a16:creationId xmlns:a16="http://schemas.microsoft.com/office/drawing/2014/main" xmlns="" id="{03114B63-F9A5-4BA0-A698-87A78439CE33}"/>
              </a:ext>
            </a:extLst>
          </p:cNvPr>
          <p:cNvSpPr/>
          <p:nvPr/>
        </p:nvSpPr>
        <p:spPr>
          <a:xfrm>
            <a:off x="323850" y="122694"/>
            <a:ext cx="11353800" cy="6740307"/>
          </a:xfrm>
          <a:prstGeom prst="rect">
            <a:avLst/>
          </a:prstGeom>
        </p:spPr>
        <p:txBody>
          <a:bodyPr wrap="square">
            <a:spAutoFit/>
          </a:bodyPr>
          <a:lstStyle/>
          <a:p>
            <a:pPr marL="285750" indent="-285750">
              <a:buFont typeface="Arial" panose="020B0604020202020204" pitchFamily="34" charset="0"/>
              <a:buChar char="•"/>
            </a:pPr>
            <a:r>
              <a:rPr lang="en-US" sz="2400" dirty="0"/>
              <a:t>From the future trend technologies dashboard it was clearly visible that HTML/CSS and Elasticsearch languages and Databased respectively were most popularly desired to be worked for the next upcoming year</a:t>
            </a:r>
          </a:p>
          <a:p>
            <a:pPr marL="285750" indent="-285750">
              <a:buFont typeface="Arial" panose="020B0604020202020204" pitchFamily="34" charset="0"/>
              <a:buChar char="•"/>
            </a:pPr>
            <a:r>
              <a:rPr lang="en-US" sz="2400" dirty="0"/>
              <a:t>Python and HTML were preferred platform and webFrame to be worked for the next upcoming year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Lastly, Demographics analysis was done in the third tab and it showed that:93.7% respondent were male with majority of them being from USA and India in the age group of 21 to 43.</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From last visualization on Demographics Dashboard it shows varied types of data technologies are preferred by students pursuing bachelors and master’s degree. Among young generations we may see most of the population gravitating towards languages easy to learn and help automation tasks ex:-Python, HTML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of the BIG Four/Five also affects the general behavior of majority of population</a:t>
            </a:r>
          </a:p>
        </p:txBody>
      </p:sp>
    </p:spTree>
    <p:extLst>
      <p:ext uri="{BB962C8B-B14F-4D97-AF65-F5344CB8AC3E}">
        <p14:creationId xmlns:p14="http://schemas.microsoft.com/office/powerpoint/2010/main" val="72056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E158731-59BB-48A2-A901-D7C35E91BA10}"/>
              </a:ext>
            </a:extLst>
          </p:cNvPr>
          <p:cNvPicPr>
            <a:picLocks noChangeAspect="1"/>
          </p:cNvPicPr>
          <p:nvPr/>
        </p:nvPicPr>
        <p:blipFill>
          <a:blip r:embed="rId2"/>
          <a:stretch>
            <a:fillRect/>
          </a:stretch>
        </p:blipFill>
        <p:spPr>
          <a:xfrm>
            <a:off x="8976297" y="-195414"/>
            <a:ext cx="3054361" cy="3054361"/>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70021" y="365125"/>
            <a:ext cx="10755229" cy="1325563"/>
          </a:xfrm>
        </p:spPr>
        <p:txBody>
          <a:bodyPr anchor="ctr">
            <a:normAutofit/>
          </a:bodyPr>
          <a:lstStyle/>
          <a:p>
            <a:pPr algn="ctr"/>
            <a:r>
              <a:rPr lang="en-US" sz="4400" b="1" dirty="0"/>
              <a:t>INTRODUCTION</a:t>
            </a:r>
          </a:p>
        </p:txBody>
      </p:sp>
      <p:sp>
        <p:nvSpPr>
          <p:cNvPr id="5" name="Content Placeholder 2">
            <a:extLst>
              <a:ext uri="{FF2B5EF4-FFF2-40B4-BE49-F238E27FC236}">
                <a16:creationId xmlns:a16="http://schemas.microsoft.com/office/drawing/2014/main" xmlns="" id="{DC710A13-9821-054D-8648-FB592F1CDDDF}"/>
              </a:ext>
            </a:extLst>
          </p:cNvPr>
          <p:cNvSpPr txBox="1">
            <a:spLocks/>
          </p:cNvSpPr>
          <p:nvPr/>
        </p:nvSpPr>
        <p:spPr>
          <a:xfrm>
            <a:off x="666750" y="1485900"/>
            <a:ext cx="10687051" cy="46910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dirty="0">
              <a:solidFill>
                <a:schemeClr val="tx1"/>
              </a:solidFill>
            </a:endParaRPr>
          </a:p>
          <a:p>
            <a:pPr>
              <a:lnSpc>
                <a:spcPct val="100000"/>
              </a:lnSpc>
            </a:pPr>
            <a:r>
              <a:rPr lang="en-US" sz="2400" dirty="0">
                <a:solidFill>
                  <a:schemeClr val="tx1"/>
                </a:solidFill>
              </a:rPr>
              <a:t>To visualize the data ,dashboards were created to emphasis on the present and future trends of data technologies. </a:t>
            </a:r>
          </a:p>
          <a:p>
            <a:pPr>
              <a:lnSpc>
                <a:spcPct val="100000"/>
              </a:lnSpc>
            </a:pPr>
            <a:r>
              <a:rPr lang="en-US" dirty="0">
                <a:solidFill>
                  <a:schemeClr val="tx1"/>
                </a:solidFill>
              </a:rPr>
              <a:t>Here are some approaches</a:t>
            </a:r>
          </a:p>
          <a:p>
            <a:pPr lvl="1">
              <a:lnSpc>
                <a:spcPct val="100000"/>
              </a:lnSpc>
            </a:pPr>
            <a:r>
              <a:rPr lang="en-US" dirty="0">
                <a:solidFill>
                  <a:schemeClr val="tx1"/>
                </a:solidFill>
              </a:rPr>
              <a:t>Problem: From such a clustered data ,we need to analyze the present data technologies and future data trends considering the various different demographics of the respondents</a:t>
            </a:r>
          </a:p>
          <a:p>
            <a:pPr lvl="1">
              <a:lnSpc>
                <a:spcPct val="100000"/>
              </a:lnSpc>
            </a:pPr>
            <a:r>
              <a:rPr lang="en-US" dirty="0">
                <a:solidFill>
                  <a:schemeClr val="tx1"/>
                </a:solidFill>
              </a:rPr>
              <a:t>Through creating dashboards using IBM Cognos Dashboard, we would be able   to visualize our data based on top 10 present and future data technology trends based on respondent gender ,formal education ,age and countries.</a:t>
            </a:r>
          </a:p>
        </p:txBody>
      </p:sp>
    </p:spTree>
    <p:extLst>
      <p:ext uri="{BB962C8B-B14F-4D97-AF65-F5344CB8AC3E}">
        <p14:creationId xmlns:p14="http://schemas.microsoft.com/office/powerpoint/2010/main" val="71062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3AE176B-DE78-4B75-AC9E-2A422E82D533}"/>
              </a:ext>
            </a:extLst>
          </p:cNvPr>
          <p:cNvPicPr>
            <a:picLocks noChangeAspect="1"/>
          </p:cNvPicPr>
          <p:nvPr/>
        </p:nvPicPr>
        <p:blipFill>
          <a:blip r:embed="rId2"/>
          <a:stretch>
            <a:fillRect/>
          </a:stretch>
        </p:blipFill>
        <p:spPr>
          <a:xfrm>
            <a:off x="0" y="-336145"/>
            <a:ext cx="3194581" cy="3194581"/>
          </a:xfrm>
          <a:prstGeom prst="rect">
            <a:avLst/>
          </a:prstGeom>
          <a:effectLst>
            <a:outerShdw blurRad="50800" dist="50800" dir="5400000" sx="51000" sy="51000" algn="ctr" rotWithShape="0">
              <a:srgbClr val="000000"/>
            </a:outerShdw>
          </a:effectLst>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82053" y="376642"/>
            <a:ext cx="10733746" cy="1325563"/>
          </a:xfrm>
        </p:spPr>
        <p:txBody>
          <a:bodyPr anchor="ctr">
            <a:normAutofit/>
          </a:bodyPr>
          <a:lstStyle/>
          <a:p>
            <a:pPr algn="ctr"/>
            <a:r>
              <a:rPr lang="en-US" sz="4400" b="1" dirty="0"/>
              <a:t>METHODOLOGY</a:t>
            </a: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647701" y="2209800"/>
            <a:ext cx="10868098" cy="3967163"/>
          </a:xfrm>
        </p:spPr>
        <p:txBody>
          <a:bodyPr>
            <a:normAutofit fontScale="85000" lnSpcReduction="20000"/>
          </a:bodyPr>
          <a:lstStyle/>
          <a:p>
            <a:pPr>
              <a:lnSpc>
                <a:spcPct val="150000"/>
              </a:lnSpc>
            </a:pPr>
            <a:r>
              <a:rPr lang="en-US" sz="2400" dirty="0">
                <a:solidFill>
                  <a:schemeClr val="tx1"/>
                </a:solidFill>
              </a:rPr>
              <a:t>A modified subset of Stack Overflow data consisting of two data sets based on the demographics and data technologies were used to visualize the present and future data trends based on their demographics</a:t>
            </a:r>
          </a:p>
          <a:p>
            <a:pPr>
              <a:lnSpc>
                <a:spcPct val="150000"/>
              </a:lnSpc>
            </a:pPr>
            <a:r>
              <a:rPr lang="en-US" sz="2400" dirty="0">
                <a:solidFill>
                  <a:schemeClr val="tx1"/>
                </a:solidFill>
              </a:rPr>
              <a:t>As these data sets were subsets of data sets and therefore they did not require a lot of cleaning . Hence no particular methodology was used to visualize the data. We only used filtering option to ignore the nulls values from data</a:t>
            </a:r>
          </a:p>
          <a:p>
            <a:pPr>
              <a:lnSpc>
                <a:spcPct val="150000"/>
              </a:lnSpc>
            </a:pPr>
            <a:r>
              <a:rPr lang="en-US" sz="2400" dirty="0">
                <a:solidFill>
                  <a:schemeClr val="tx1"/>
                </a:solidFill>
              </a:rPr>
              <a:t>IBM Cognos dashboard was used to create interactive Dashboards</a:t>
            </a:r>
          </a:p>
        </p:txBody>
      </p:sp>
    </p:spTree>
    <p:extLst>
      <p:ext uri="{BB962C8B-B14F-4D97-AF65-F5344CB8AC3E}">
        <p14:creationId xmlns:p14="http://schemas.microsoft.com/office/powerpoint/2010/main" val="45285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838200" y="365125"/>
            <a:ext cx="10515600" cy="1325563"/>
          </a:xfrm>
        </p:spPr>
        <p:txBody>
          <a:bodyPr anchor="ctr">
            <a:normAutofit/>
          </a:bodyPr>
          <a:lstStyle/>
          <a:p>
            <a:pPr algn="ctr"/>
            <a:r>
              <a:rPr lang="en-US" b="1" dirty="0"/>
              <a:t>RESULTS</a:t>
            </a: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400050" y="1466851"/>
            <a:ext cx="11220450" cy="4552950"/>
          </a:xfrm>
        </p:spPr>
        <p:txBody>
          <a:bodyPr>
            <a:normAutofit fontScale="70000" lnSpcReduction="20000"/>
          </a:bodyPr>
          <a:lstStyle/>
          <a:p>
            <a:pPr marL="0" indent="0">
              <a:lnSpc>
                <a:spcPct val="120000"/>
              </a:lnSpc>
              <a:buNone/>
            </a:pPr>
            <a:r>
              <a:rPr lang="en-US" sz="2600" dirty="0">
                <a:solidFill>
                  <a:schemeClr val="tx1"/>
                </a:solidFill>
              </a:rPr>
              <a:t>The data was collected from stack overflow blog under ODBI: Open Database License .It was further modified and use for the analysis purpose.</a:t>
            </a:r>
          </a:p>
          <a:p>
            <a:pPr>
              <a:lnSpc>
                <a:spcPct val="120000"/>
              </a:lnSpc>
            </a:pPr>
            <a:r>
              <a:rPr lang="en-US" sz="2600" dirty="0">
                <a:solidFill>
                  <a:schemeClr val="tx1"/>
                </a:solidFill>
              </a:rPr>
              <a:t>It consisted of two data sets :Survey data technology normalized consisted of approximately 75K respondents querying them about the present and future data technologies interest . Then using visualization tools such as bar, columns graphs along with tree maps and hierarchy trees were used to analysis the top trending present and future technologies trends.</a:t>
            </a:r>
          </a:p>
          <a:p>
            <a:pPr>
              <a:lnSpc>
                <a:spcPct val="120000"/>
              </a:lnSpc>
            </a:pPr>
            <a:r>
              <a:rPr lang="en-US" sz="2600" dirty="0">
                <a:solidFill>
                  <a:schemeClr val="tx1"/>
                </a:solidFill>
              </a:rPr>
              <a:t>Survey data demographics was more clustered data set a which involved around 11K respondents answering about various demographics questions such as country , age , education level, ethnicity, gender etc. The results of these finding were visualized in form of bar ,line charts along with maps.</a:t>
            </a:r>
          </a:p>
          <a:p>
            <a:pPr>
              <a:lnSpc>
                <a:spcPct val="120000"/>
              </a:lnSpc>
            </a:pPr>
            <a:r>
              <a:rPr lang="en-US" sz="2600" dirty="0">
                <a:solidFill>
                  <a:schemeClr val="tx1"/>
                </a:solidFill>
              </a:rPr>
              <a:t>In next few slides we will be discussing the crucial findings from the data sets for present and future technologies trends</a:t>
            </a:r>
            <a:endParaRPr lang="en-US" sz="1100" dirty="0"/>
          </a:p>
          <a:p>
            <a:pPr marL="0" indent="0">
              <a:buNone/>
            </a:pPr>
            <a:endParaRPr lang="en-US" sz="1000" dirty="0"/>
          </a:p>
        </p:txBody>
      </p:sp>
    </p:spTree>
    <p:extLst>
      <p:ext uri="{BB962C8B-B14F-4D97-AF65-F5344CB8AC3E}">
        <p14:creationId xmlns:p14="http://schemas.microsoft.com/office/powerpoint/2010/main" val="146466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p:txBody>
          <a:bodyPr>
            <a:normAutofit/>
          </a:bodyPr>
          <a:lstStyle/>
          <a:p>
            <a:pPr algn="ctr"/>
            <a:r>
              <a:rPr lang="en-US" sz="4400" b="1" dirty="0"/>
              <a:t>PROGRAMMING LANGUAGE TRENDS</a:t>
            </a:r>
          </a:p>
        </p:txBody>
      </p:sp>
      <p:sp>
        <p:nvSpPr>
          <p:cNvPr id="3" name="Content Placeholder 2">
            <a:extLst>
              <a:ext uri="{FF2B5EF4-FFF2-40B4-BE49-F238E27FC236}">
                <a16:creationId xmlns:a16="http://schemas.microsoft.com/office/drawing/2014/main" xmlns="" id="{E4FC0D20-FACF-4D73-BD27-CF8F6B97546A}"/>
              </a:ext>
            </a:extLst>
          </p:cNvPr>
          <p:cNvSpPr>
            <a:spLocks noGrp="1"/>
          </p:cNvSpPr>
          <p:nvPr>
            <p:ph sz="half" idx="1"/>
          </p:nvPr>
        </p:nvSpPr>
        <p:spPr>
          <a:xfrm>
            <a:off x="813816" y="1825625"/>
            <a:ext cx="2228642" cy="501939"/>
          </a:xfrm>
        </p:spPr>
        <p:txBody>
          <a:bodyPr>
            <a:normAutofit fontScale="77500" lnSpcReduction="20000"/>
          </a:bodyPr>
          <a:lstStyle/>
          <a:p>
            <a:pPr marL="0" indent="0">
              <a:buNone/>
            </a:pPr>
            <a:r>
              <a:rPr lang="en-US" dirty="0"/>
              <a:t>Current Year</a:t>
            </a:r>
          </a:p>
        </p:txBody>
      </p:sp>
      <p:sp>
        <p:nvSpPr>
          <p:cNvPr id="4" name="Content Placeholder 3">
            <a:extLst>
              <a:ext uri="{FF2B5EF4-FFF2-40B4-BE49-F238E27FC236}">
                <a16:creationId xmlns:a16="http://schemas.microsoft.com/office/drawing/2014/main" xmlns="" id="{ACA6A89D-097D-4968-A07A-39A5B4F78A62}"/>
              </a:ext>
            </a:extLst>
          </p:cNvPr>
          <p:cNvSpPr>
            <a:spLocks noGrp="1"/>
          </p:cNvSpPr>
          <p:nvPr>
            <p:ph sz="half" idx="2"/>
          </p:nvPr>
        </p:nvSpPr>
        <p:spPr>
          <a:xfrm>
            <a:off x="6172200" y="1825625"/>
            <a:ext cx="1758142" cy="501939"/>
          </a:xfrm>
        </p:spPr>
        <p:txBody>
          <a:bodyPr>
            <a:normAutofit fontScale="77500" lnSpcReduction="20000"/>
          </a:bodyPr>
          <a:lstStyle/>
          <a:p>
            <a:pPr marL="0" indent="0">
              <a:buNone/>
            </a:pPr>
            <a:r>
              <a:rPr lang="en-US" dirty="0"/>
              <a:t>Next Year</a:t>
            </a:r>
          </a:p>
        </p:txBody>
      </p:sp>
      <p:sp>
        <p:nvSpPr>
          <p:cNvPr id="8" name="Content Placeholder 2">
            <a:extLst>
              <a:ext uri="{FF2B5EF4-FFF2-40B4-BE49-F238E27FC236}">
                <a16:creationId xmlns:a16="http://schemas.microsoft.com/office/drawing/2014/main" xmlns=""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xmlns=""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7" name="Picture 6">
            <a:extLst>
              <a:ext uri="{FF2B5EF4-FFF2-40B4-BE49-F238E27FC236}">
                <a16:creationId xmlns:a16="http://schemas.microsoft.com/office/drawing/2014/main" xmlns="" id="{6FE749BE-0166-44D0-B7D9-07C4B1D1BD88}"/>
              </a:ext>
            </a:extLst>
          </p:cNvPr>
          <p:cNvPicPr>
            <a:picLocks noChangeAspect="1"/>
          </p:cNvPicPr>
          <p:nvPr/>
        </p:nvPicPr>
        <p:blipFill>
          <a:blip r:embed="rId2"/>
          <a:stretch>
            <a:fillRect/>
          </a:stretch>
        </p:blipFill>
        <p:spPr>
          <a:xfrm>
            <a:off x="533400" y="2369128"/>
            <a:ext cx="5124450" cy="3807834"/>
          </a:xfrm>
          <a:prstGeom prst="rect">
            <a:avLst/>
          </a:prstGeom>
        </p:spPr>
      </p:pic>
      <p:pic>
        <p:nvPicPr>
          <p:cNvPr id="9" name="Picture 8">
            <a:extLst>
              <a:ext uri="{FF2B5EF4-FFF2-40B4-BE49-F238E27FC236}">
                <a16:creationId xmlns:a16="http://schemas.microsoft.com/office/drawing/2014/main" xmlns="" id="{CA88B53B-D4AB-4DCD-981A-5E35EBE57918}"/>
              </a:ext>
            </a:extLst>
          </p:cNvPr>
          <p:cNvPicPr>
            <a:picLocks noChangeAspect="1"/>
          </p:cNvPicPr>
          <p:nvPr/>
        </p:nvPicPr>
        <p:blipFill>
          <a:blip r:embed="rId3"/>
          <a:stretch>
            <a:fillRect/>
          </a:stretch>
        </p:blipFill>
        <p:spPr>
          <a:xfrm>
            <a:off x="6172200" y="2327564"/>
            <a:ext cx="5657848" cy="3670302"/>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a:xfrm>
            <a:off x="838200" y="365125"/>
            <a:ext cx="10515600" cy="1158875"/>
          </a:xfrm>
        </p:spPr>
        <p:txBody>
          <a:bodyPr>
            <a:normAutofit/>
          </a:bodyPr>
          <a:lstStyle/>
          <a:p>
            <a:pPr algn="ctr"/>
            <a:r>
              <a:rPr lang="en-US" sz="3200" b="1" dirty="0"/>
              <a:t>PROGRAMMING LANGUAGE TRENDS - FINDINGS &amp; IMPLICATIONS</a:t>
            </a:r>
          </a:p>
        </p:txBody>
      </p:sp>
      <p:sp>
        <p:nvSpPr>
          <p:cNvPr id="4" name="Content Placeholder 3">
            <a:extLst>
              <a:ext uri="{FF2B5EF4-FFF2-40B4-BE49-F238E27FC236}">
                <a16:creationId xmlns:a16="http://schemas.microsoft.com/office/drawing/2014/main" xmlns="" id="{ACA6A89D-097D-4968-A07A-39A5B4F78A62}"/>
              </a:ext>
            </a:extLst>
          </p:cNvPr>
          <p:cNvSpPr>
            <a:spLocks noGrp="1"/>
          </p:cNvSpPr>
          <p:nvPr>
            <p:ph sz="half" idx="2"/>
          </p:nvPr>
        </p:nvSpPr>
        <p:spPr/>
        <p:txBody>
          <a:bodyPr>
            <a:normAutofit/>
          </a:bodyPr>
          <a:lstStyle/>
          <a:p>
            <a:pPr marL="0" indent="0">
              <a:buNone/>
            </a:pPr>
            <a:r>
              <a:rPr lang="en-US" dirty="0">
                <a:solidFill>
                  <a:schemeClr val="tx1"/>
                </a:solidFill>
              </a:rPr>
              <a:t>Implications</a:t>
            </a:r>
          </a:p>
        </p:txBody>
      </p:sp>
      <p:sp>
        <p:nvSpPr>
          <p:cNvPr id="5" name="Rectangle 4">
            <a:extLst>
              <a:ext uri="{FF2B5EF4-FFF2-40B4-BE49-F238E27FC236}">
                <a16:creationId xmlns:a16="http://schemas.microsoft.com/office/drawing/2014/main" xmlns="" id="{702FF41B-67B4-4E8F-AF39-2D29E5C21FFF}"/>
              </a:ext>
            </a:extLst>
          </p:cNvPr>
          <p:cNvSpPr/>
          <p:nvPr/>
        </p:nvSpPr>
        <p:spPr>
          <a:xfrm>
            <a:off x="484631" y="1866523"/>
            <a:ext cx="5181600" cy="4397807"/>
          </a:xfrm>
          <a:prstGeom prst="rect">
            <a:avLst/>
          </a:prstGeom>
        </p:spPr>
        <p:txBody>
          <a:bodyPr wrap="square">
            <a:spAutoFit/>
          </a:bodyPr>
          <a:lstStyle/>
          <a:p>
            <a:pPr marL="171450" indent="-171450">
              <a:lnSpc>
                <a:spcPct val="150000"/>
              </a:lnSpc>
              <a:buFont typeface="Arial" panose="020B0604020202020204" pitchFamily="34" charset="0"/>
              <a:buChar char="•"/>
            </a:pPr>
            <a:endParaRPr lang="en-US" sz="900" dirty="0">
              <a:solidFill>
                <a:srgbClr val="000000"/>
              </a:solidFill>
              <a:latin typeface="Calibri" panose="020F0502020204030204" pitchFamily="34" charset="0"/>
            </a:endParaRPr>
          </a:p>
          <a:p>
            <a:pPr marL="171450" indent="-171450">
              <a:lnSpc>
                <a:spcPct val="150000"/>
              </a:lnSpc>
              <a:buFont typeface="Arial" panose="020B0604020202020204" pitchFamily="34" charset="0"/>
              <a:buChar char="•"/>
            </a:pPr>
            <a:endParaRPr lang="en-US" sz="1200" dirty="0">
              <a:latin typeface="Calibri" panose="020F0502020204030204" pitchFamily="34" charset="0"/>
            </a:endParaRPr>
          </a:p>
          <a:p>
            <a:pPr marL="285750" indent="-285750">
              <a:lnSpc>
                <a:spcPct val="150000"/>
              </a:lnSpc>
              <a:buFont typeface="Arial" panose="020B0604020202020204" pitchFamily="34" charset="0"/>
              <a:buChar char="•"/>
            </a:pPr>
            <a:r>
              <a:rPr lang="en-US" sz="2400" dirty="0">
                <a:latin typeface="Calibri" panose="020F0502020204030204" pitchFamily="34" charset="0"/>
              </a:rPr>
              <a:t>JavaScript and HTML were the languages are most preferred due to growing internet and friendly syntax. </a:t>
            </a:r>
          </a:p>
          <a:p>
            <a:pPr marL="285750" indent="-285750">
              <a:lnSpc>
                <a:spcPct val="150000"/>
              </a:lnSpc>
              <a:buFont typeface="Arial" panose="020B0604020202020204" pitchFamily="34" charset="0"/>
              <a:buChar char="•"/>
            </a:pPr>
            <a:r>
              <a:rPr lang="en-US" sz="2400" dirty="0">
                <a:latin typeface="Calibri" panose="020F0502020204030204" pitchFamily="34" charset="0"/>
              </a:rPr>
              <a:t>Followed by SQL, Bash/Shell and Python for current trends as these are mostly used in a backend process or data analysis</a:t>
            </a:r>
            <a:endParaRPr lang="en-US" sz="1400" dirty="0">
              <a:latin typeface="Calibri" panose="020F0502020204030204" pitchFamily="34" charset="0"/>
            </a:endParaRPr>
          </a:p>
        </p:txBody>
      </p:sp>
      <p:sp>
        <p:nvSpPr>
          <p:cNvPr id="6" name="Rectangle 5">
            <a:extLst>
              <a:ext uri="{FF2B5EF4-FFF2-40B4-BE49-F238E27FC236}">
                <a16:creationId xmlns:a16="http://schemas.microsoft.com/office/drawing/2014/main" xmlns="" id="{E9D68C69-A607-47BB-A14F-8A02BF784395}"/>
              </a:ext>
            </a:extLst>
          </p:cNvPr>
          <p:cNvSpPr/>
          <p:nvPr/>
        </p:nvSpPr>
        <p:spPr>
          <a:xfrm>
            <a:off x="6172200" y="2408248"/>
            <a:ext cx="5205984" cy="3913059"/>
          </a:xfrm>
          <a:prstGeom prst="rect">
            <a:avLst/>
          </a:prstGeom>
        </p:spPr>
        <p:txBody>
          <a:bodyPr wrap="square">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rPr>
              <a:t>The job market would see a higher influx of JavaScript and HTML programmers along with Python for task automation using Django</a:t>
            </a:r>
          </a:p>
          <a:p>
            <a:pPr marL="457200" indent="-457200">
              <a:lnSpc>
                <a:spcPct val="150000"/>
              </a:lnSpc>
              <a:buFont typeface="Arial" panose="020B0604020202020204" pitchFamily="34" charset="0"/>
              <a:buChar char="•"/>
            </a:pPr>
            <a:r>
              <a:rPr lang="en-US" sz="2400" dirty="0">
                <a:latin typeface="Calibri" panose="020F0502020204030204" pitchFamily="34" charset="0"/>
              </a:rPr>
              <a:t>In upcoming years there might be growth in </a:t>
            </a:r>
            <a:r>
              <a:rPr lang="en-US" sz="2400" dirty="0" err="1">
                <a:latin typeface="Calibri" panose="020F0502020204030204" pitchFamily="34" charset="0"/>
              </a:rPr>
              <a:t>Highlevel</a:t>
            </a:r>
            <a:r>
              <a:rPr lang="en-US" sz="2400" dirty="0">
                <a:latin typeface="Calibri" panose="020F0502020204030204" pitchFamily="34" charset="0"/>
              </a:rPr>
              <a:t> languages like R and Python and slump in C and C++</a:t>
            </a:r>
          </a:p>
        </p:txBody>
      </p:sp>
      <p:sp>
        <p:nvSpPr>
          <p:cNvPr id="8" name="Content Placeholder 7">
            <a:extLst>
              <a:ext uri="{FF2B5EF4-FFF2-40B4-BE49-F238E27FC236}">
                <a16:creationId xmlns:a16="http://schemas.microsoft.com/office/drawing/2014/main" xmlns="" id="{122DB06F-8D9B-46E2-9D88-22C7CB9B1C37}"/>
              </a:ext>
            </a:extLst>
          </p:cNvPr>
          <p:cNvSpPr>
            <a:spLocks noGrp="1"/>
          </p:cNvSpPr>
          <p:nvPr>
            <p:ph sz="half" idx="1"/>
          </p:nvPr>
        </p:nvSpPr>
        <p:spPr>
          <a:xfrm>
            <a:off x="838200" y="1825625"/>
            <a:ext cx="5181600" cy="582623"/>
          </a:xfrm>
        </p:spPr>
        <p:txBody>
          <a:bodyPr/>
          <a:lstStyle/>
          <a:p>
            <a:pPr marL="0" indent="0">
              <a:buNone/>
            </a:pPr>
            <a:r>
              <a:rPr lang="en-US" dirty="0">
                <a:solidFill>
                  <a:schemeClr val="tx1"/>
                </a:solidFill>
              </a:rPr>
              <a:t>Findings</a:t>
            </a:r>
          </a:p>
        </p:txBody>
      </p:sp>
    </p:spTree>
    <p:extLst>
      <p:ext uri="{BB962C8B-B14F-4D97-AF65-F5344CB8AC3E}">
        <p14:creationId xmlns:p14="http://schemas.microsoft.com/office/powerpoint/2010/main" val="545569246"/>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f80a141d-92ca-4d3d-9308-f7e7b1d44ce8"/>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658</TotalTime>
  <Words>1337</Words>
  <Application>Microsoft Office PowerPoint</Application>
  <PresentationFormat>Custom</PresentationFormat>
  <Paragraphs>119</Paragraphs>
  <Slides>22</Slides>
  <Notes>4</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SLIDE_TEMPLATE_skill_network</vt:lpstr>
      <vt:lpstr>Technologies Data Survey Report</vt:lpstr>
      <vt:lpstr>Table of Contents</vt:lpstr>
      <vt:lpstr>EXECUTIVE SUMMARY</vt:lpstr>
      <vt:lpstr>PowerPoint Presentation</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Current Technology Usage</vt:lpstr>
      <vt:lpstr>Future Technology Trend</vt:lpstr>
      <vt:lpstr>Demographics</vt:lpstr>
      <vt:lpstr>DISCUSSION</vt:lpstr>
      <vt:lpstr>OVERALL FINDINGS &amp; IMPLICATIONS</vt:lpstr>
      <vt:lpstr>CONCLUSION</vt:lpstr>
      <vt:lpstr>APPENDIX</vt:lpstr>
      <vt:lpstr>GITHUB JOB POSTINGS</vt:lpstr>
      <vt:lpstr>POPULAR LANGUAGES</vt:lpstr>
      <vt:lpstr>Additional Notes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Abish4i</dc:creator>
  <cp:keywords>IBM CAPSTONE;DATA ANALYSIS;SURVEY REPORT</cp:keywords>
  <cp:lastModifiedBy>sridhar padhy</cp:lastModifiedBy>
  <cp:revision>167</cp:revision>
  <dcterms:created xsi:type="dcterms:W3CDTF">2020-10-28T18:29:43Z</dcterms:created>
  <dcterms:modified xsi:type="dcterms:W3CDTF">2023-01-30T21:48:50Z</dcterms:modified>
</cp:coreProperties>
</file>